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0" r:id="rId4"/>
    <p:sldId id="264" r:id="rId5"/>
    <p:sldId id="268" r:id="rId6"/>
    <p:sldId id="265" r:id="rId7"/>
    <p:sldId id="259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2EB"/>
    <a:srgbClr val="142F50"/>
    <a:srgbClr val="153153"/>
    <a:srgbClr val="4699E4"/>
    <a:srgbClr val="12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9" autoAdjust="0"/>
  </p:normalViewPr>
  <p:slideViewPr>
    <p:cSldViewPr>
      <p:cViewPr>
        <p:scale>
          <a:sx n="80" d="100"/>
          <a:sy n="80" d="100"/>
        </p:scale>
        <p:origin x="-251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2000A-D2FC-4B08-8E1B-2B18E55A4A3C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9B274-2401-4F64-9D64-AF34F0257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B274-2401-4F64-9D64-AF34F02573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B274-2401-4F64-9D64-AF34F02573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1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6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0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1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9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4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4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8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0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1E72-D422-4673-95D5-BCF37440836A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B1A1-B325-4C49-8BA0-0E7E7E7C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1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iqm9OgieDJAhUJWxQKHfoXD3MQjRwIBw&amp;url=http://www.heinlondon.ac.uk/images/affiliate-logos/hefce/view&amp;psig=AFQjCNGLjIKRBsXrmH1c_1RIN2PkVUESPw&amp;ust=145034464361767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juniorhockeynetwork.com/2014/07/25/the-big-questions-people-are-asking-who-where-and-when/&amp;ei=Z8FtVY2_GOqt7AbHxIGwCQ&amp;bvm=bv.94455598,d.ZGU&amp;psig=AFQjCNHYS8gB4J4dwvcaPzOcu27RLc1IvA&amp;ust=14333426579730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einlondon.ac.uk/images/affiliate-logos/hefce/@@images/image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" y="5959087"/>
            <a:ext cx="798455" cy="8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772816"/>
            <a:ext cx="8198048" cy="1470025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 to Competitive Courses</a:t>
            </a:r>
            <a:endParaRPr lang="en-GB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3933056"/>
            <a:ext cx="5544616" cy="17526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Shaheen Barkat</a:t>
            </a:r>
          </a:p>
          <a:p>
            <a:r>
              <a:rPr lang="en-GB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University of Birmingham</a:t>
            </a:r>
            <a:endParaRPr lang="en-GB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Image result for nnco logo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4699E4"/>
                </a:solidFill>
                <a:latin typeface="+mn-lt"/>
                <a:cs typeface="Aharoni" panose="02010803020104030203" pitchFamily="2" charset="-79"/>
              </a:rPr>
              <a:t>I am going to.…</a:t>
            </a:r>
            <a:endParaRPr lang="en-GB" b="1" dirty="0">
              <a:solidFill>
                <a:srgbClr val="4699E4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Give you an insight into the most competitive courses</a:t>
            </a:r>
            <a:endParaRPr lang="en-GB" sz="1800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Talk about what universities are looking for </a:t>
            </a:r>
            <a:endParaRPr lang="en-GB" sz="1800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Discuss how you can make a stronger university application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0192" y="4653136"/>
            <a:ext cx="2843808" cy="220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59150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3FB2EB"/>
                </a:solidFill>
              </a:rPr>
              <a:t>Guess the most competitive course</a:t>
            </a:r>
            <a:endParaRPr lang="en-GB" sz="3600" b="1" dirty="0">
              <a:solidFill>
                <a:srgbClr val="3FB2E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26" y="2240868"/>
            <a:ext cx="49725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1.</a:t>
            </a:r>
          </a:p>
          <a:p>
            <a:r>
              <a:rPr lang="en-GB" sz="3200" dirty="0" smtClean="0"/>
              <a:t>2.</a:t>
            </a:r>
          </a:p>
          <a:p>
            <a:r>
              <a:rPr lang="en-GB" sz="3200" dirty="0" smtClean="0"/>
              <a:t>3.</a:t>
            </a:r>
          </a:p>
          <a:p>
            <a:r>
              <a:rPr lang="en-GB" sz="3200" dirty="0" smtClean="0"/>
              <a:t>4.</a:t>
            </a:r>
          </a:p>
          <a:p>
            <a:r>
              <a:rPr lang="en-GB" sz="3200" dirty="0" smtClean="0"/>
              <a:t>5.</a:t>
            </a:r>
          </a:p>
          <a:p>
            <a:r>
              <a:rPr lang="en-GB" sz="3200" dirty="0" smtClean="0"/>
              <a:t>6.</a:t>
            </a:r>
          </a:p>
          <a:p>
            <a:r>
              <a:rPr lang="en-GB" sz="3200" dirty="0" smtClean="0"/>
              <a:t>7.</a:t>
            </a:r>
          </a:p>
          <a:p>
            <a:r>
              <a:rPr lang="en-GB" sz="3200" dirty="0" smtClean="0"/>
              <a:t>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4890" y="2136939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Nursing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3031" y="2636912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4890" y="3206050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Scandinavian Studies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4890" y="3667715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Veterinary Medicine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8960" y="4162878"/>
            <a:ext cx="28884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Pharmacy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6509" y="4653136"/>
            <a:ext cx="28884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Medicine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2033" y="5127020"/>
            <a:ext cx="28923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Dentistry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5922" y="5588685"/>
            <a:ext cx="28884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25506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FB2EB"/>
                </a:solidFill>
                <a:latin typeface="+mn-lt"/>
              </a:rPr>
              <a:t>Big Questions</a:t>
            </a:r>
            <a:endParaRPr lang="en-GB" b="1" dirty="0">
              <a:solidFill>
                <a:srgbClr val="3FB2EB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Why? </a:t>
            </a:r>
            <a:r>
              <a:rPr lang="en-US" sz="3500" dirty="0">
                <a:solidFill>
                  <a:schemeClr val="tx2"/>
                </a:solidFill>
              </a:rPr>
              <a:t>….</a:t>
            </a:r>
          </a:p>
          <a:p>
            <a:endParaRPr lang="en-US" sz="3500" dirty="0">
              <a:solidFill>
                <a:schemeClr val="tx2"/>
              </a:solidFill>
            </a:endParaRPr>
          </a:p>
          <a:p>
            <a:r>
              <a:rPr lang="en-GB" altLang="en-US" sz="3500" dirty="0">
                <a:solidFill>
                  <a:schemeClr val="tx2"/>
                </a:solidFill>
              </a:rPr>
              <a:t>Job role, qualities, skills, motivation, work/life balance, values</a:t>
            </a:r>
          </a:p>
          <a:p>
            <a:endParaRPr lang="en-GB" altLang="en-US" sz="3500" dirty="0">
              <a:solidFill>
                <a:schemeClr val="tx2"/>
              </a:solidFill>
            </a:endParaRPr>
          </a:p>
          <a:p>
            <a:r>
              <a:rPr lang="en-GB" altLang="en-US" sz="3500" dirty="0">
                <a:solidFill>
                  <a:schemeClr val="tx2"/>
                </a:solidFill>
              </a:rPr>
              <a:t>Qualifications (subjects, grades, experience)</a:t>
            </a:r>
          </a:p>
          <a:p>
            <a:endParaRPr lang="en-GB" altLang="en-US" sz="3500" dirty="0">
              <a:solidFill>
                <a:schemeClr val="tx2"/>
              </a:solidFill>
            </a:endParaRPr>
          </a:p>
          <a:p>
            <a:r>
              <a:rPr lang="en-GB" altLang="en-US" sz="3500" dirty="0">
                <a:solidFill>
                  <a:schemeClr val="tx2"/>
                </a:solidFill>
              </a:rPr>
              <a:t>Application process – different universities</a:t>
            </a:r>
          </a:p>
          <a:p>
            <a:endParaRPr lang="en-GB" altLang="en-US" sz="3500" dirty="0">
              <a:solidFill>
                <a:schemeClr val="tx2"/>
              </a:solidFill>
            </a:endParaRPr>
          </a:p>
          <a:p>
            <a:r>
              <a:rPr lang="en-GB" altLang="en-US" sz="3500" dirty="0">
                <a:solidFill>
                  <a:schemeClr val="tx2"/>
                </a:solidFill>
              </a:rPr>
              <a:t>Plan A…….Plan B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juniorhockeynetwork.com/wp-content/uploads/2014/07/the-big-ques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971"/>
            <a:ext cx="2843808" cy="23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3FB2EB"/>
                </a:solidFill>
              </a:rPr>
              <a:t>What </a:t>
            </a:r>
            <a:r>
              <a:rPr lang="en-GB" sz="4000" b="1" dirty="0" smtClean="0">
                <a:solidFill>
                  <a:srgbClr val="3FB2EB"/>
                </a:solidFill>
              </a:rPr>
              <a:t>Admissions Tutors are looking for</a:t>
            </a:r>
            <a:endParaRPr lang="en-GB" sz="4000" b="1" dirty="0">
              <a:solidFill>
                <a:srgbClr val="4699E4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Applicants who meet the entry requirements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Interest and enthusiasm in chosen subject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Transferable skills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Understand what the degree programme / career involves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3FB2EB"/>
                </a:solidFill>
              </a:rPr>
              <a:t>How </a:t>
            </a:r>
            <a:r>
              <a:rPr lang="en-GB" b="1" dirty="0" smtClean="0">
                <a:solidFill>
                  <a:srgbClr val="3FB2EB"/>
                </a:solidFill>
              </a:rPr>
              <a:t>to stand </a:t>
            </a:r>
            <a:r>
              <a:rPr lang="en-GB" b="1" dirty="0">
                <a:solidFill>
                  <a:srgbClr val="3FB2EB"/>
                </a:solidFill>
              </a:rPr>
              <a:t>out</a:t>
            </a:r>
            <a:r>
              <a:rPr lang="en-GB" b="1" dirty="0" smtClean="0">
                <a:solidFill>
                  <a:srgbClr val="3FB2EB"/>
                </a:solidFill>
              </a:rPr>
              <a:t>?</a:t>
            </a:r>
            <a:endParaRPr lang="en-GB" dirty="0"/>
          </a:p>
        </p:txBody>
      </p:sp>
      <p:pic>
        <p:nvPicPr>
          <p:cNvPr id="6" name="Picture 2" descr="C:\Users\barkats\Pictures\Selection_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798142"/>
            <a:ext cx="4139952" cy="20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584" y="1628800"/>
            <a:ext cx="7848872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Outstanding academic grades – predicted and achieved 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Some of the most competitive courses and universities will select on GSCE profile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Significant extra-curricular </a:t>
            </a:r>
            <a:r>
              <a:rPr lang="en-GB" sz="2800" dirty="0" smtClean="0">
                <a:solidFill>
                  <a:schemeClr val="tx2"/>
                </a:solidFill>
              </a:rPr>
              <a:t>activity</a:t>
            </a:r>
          </a:p>
          <a:p>
            <a:pPr algn="ctr">
              <a:spcBef>
                <a:spcPct val="20000"/>
              </a:spcBef>
            </a:pPr>
            <a:r>
              <a:rPr lang="en-GB" sz="2800" b="1" dirty="0" smtClean="0">
                <a:solidFill>
                  <a:schemeClr val="accent4"/>
                </a:solidFill>
              </a:rPr>
              <a:t>‘</a:t>
            </a:r>
            <a:r>
              <a:rPr lang="en-GB" sz="2800" b="1" i="1" dirty="0" smtClean="0">
                <a:solidFill>
                  <a:schemeClr val="accent4"/>
                </a:solidFill>
              </a:rPr>
              <a:t>Doing</a:t>
            </a:r>
            <a:r>
              <a:rPr lang="en-GB" sz="2800" b="1" dirty="0" smtClean="0">
                <a:solidFill>
                  <a:schemeClr val="accent4"/>
                </a:solidFill>
              </a:rPr>
              <a:t> </a:t>
            </a:r>
            <a:r>
              <a:rPr lang="en-GB" sz="2800" b="1" i="1" dirty="0" smtClean="0">
                <a:solidFill>
                  <a:schemeClr val="accent4"/>
                </a:solidFill>
              </a:rPr>
              <a:t>more than required’ </a:t>
            </a:r>
            <a:r>
              <a:rPr lang="en-GB" sz="2800" b="1" dirty="0" err="1" smtClean="0">
                <a:solidFill>
                  <a:schemeClr val="accent4"/>
                </a:solidFill>
              </a:rPr>
              <a:t>vs</a:t>
            </a:r>
            <a:r>
              <a:rPr lang="en-GB" sz="2800" b="1" dirty="0" smtClean="0">
                <a:solidFill>
                  <a:schemeClr val="accent4"/>
                </a:solidFill>
              </a:rPr>
              <a:t> </a:t>
            </a:r>
            <a:r>
              <a:rPr lang="en-GB" sz="2800" b="1" i="1" dirty="0" smtClean="0">
                <a:solidFill>
                  <a:schemeClr val="accent4"/>
                </a:solidFill>
              </a:rPr>
              <a:t>‘doing enough’</a:t>
            </a:r>
            <a:endParaRPr lang="en-GB" sz="28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6419056" cy="4209331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en-GB" b="1" dirty="0">
                <a:solidFill>
                  <a:srgbClr val="3FB2EB"/>
                </a:solidFill>
              </a:rPr>
              <a:t>How to stand out?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584" y="1628800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 dirty="0">
                <a:solidFill>
                  <a:schemeClr val="accent4"/>
                </a:solidFill>
              </a:rPr>
              <a:t>Substantial work </a:t>
            </a:r>
            <a:r>
              <a:rPr lang="en-GB" sz="3200" b="1" dirty="0" smtClean="0">
                <a:solidFill>
                  <a:schemeClr val="accent4"/>
                </a:solidFill>
              </a:rPr>
              <a:t>experience!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/>
                </a:solidFill>
              </a:rPr>
              <a:t>Just as important as your grades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/>
                </a:solidFill>
              </a:rPr>
              <a:t>Will allow you to reflect on career choice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More </a:t>
            </a:r>
            <a:r>
              <a:rPr lang="en-GB" sz="2800" dirty="0">
                <a:solidFill>
                  <a:schemeClr val="tx2"/>
                </a:solidFill>
              </a:rPr>
              <a:t>varied experience you get, the better you will probably perform at interview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2"/>
                </a:solidFill>
              </a:rPr>
              <a:t>Will increase confidence and awareness of career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6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3FB2EB"/>
                </a:solidFill>
              </a:rPr>
              <a:t>Application Process</a:t>
            </a:r>
            <a:endParaRPr lang="en-GB" b="1" dirty="0">
              <a:solidFill>
                <a:srgbClr val="3FB2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sz="3000" dirty="0">
                <a:solidFill>
                  <a:schemeClr val="tx2"/>
                </a:solidFill>
              </a:rPr>
              <a:t>Achieved and predicted grades</a:t>
            </a:r>
          </a:p>
          <a:p>
            <a:pPr>
              <a:lnSpc>
                <a:spcPct val="160000"/>
              </a:lnSpc>
              <a:defRPr/>
            </a:pPr>
            <a:r>
              <a:rPr lang="en-US" sz="3000" dirty="0">
                <a:solidFill>
                  <a:schemeClr val="tx2"/>
                </a:solidFill>
              </a:rPr>
              <a:t>Personal statement</a:t>
            </a:r>
          </a:p>
          <a:p>
            <a:pPr>
              <a:lnSpc>
                <a:spcPct val="160000"/>
              </a:lnSpc>
              <a:defRPr/>
            </a:pPr>
            <a:r>
              <a:rPr lang="en-US" sz="3000" dirty="0" smtClean="0">
                <a:solidFill>
                  <a:schemeClr val="tx2"/>
                </a:solidFill>
              </a:rPr>
              <a:t>Interviews  - MMIs, Panel, AVD’s</a:t>
            </a: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  <a:defRPr/>
            </a:pPr>
            <a:r>
              <a:rPr lang="en-US" sz="3000" dirty="0">
                <a:solidFill>
                  <a:schemeClr val="tx2"/>
                </a:solidFill>
              </a:rPr>
              <a:t>Admissions tests  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3FB2EB"/>
                </a:solidFill>
              </a:rPr>
              <a:t>What you should be doing now</a:t>
            </a:r>
            <a:endParaRPr lang="en-GB" b="1" dirty="0">
              <a:solidFill>
                <a:srgbClr val="3FB2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altLang="en-US" sz="9600" dirty="0">
                <a:solidFill>
                  <a:schemeClr val="tx2"/>
                </a:solidFill>
              </a:rPr>
              <a:t>Research courses / </a:t>
            </a:r>
            <a:r>
              <a:rPr lang="en-GB" altLang="en-US" sz="9600" dirty="0" smtClean="0">
                <a:solidFill>
                  <a:schemeClr val="tx2"/>
                </a:solidFill>
              </a:rPr>
              <a:t>careers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altLang="en-US" sz="9600" dirty="0">
                <a:solidFill>
                  <a:schemeClr val="tx2"/>
                </a:solidFill>
              </a:rPr>
              <a:t>Visit universities - Go to open days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altLang="en-US" sz="9600" dirty="0" smtClean="0">
                <a:solidFill>
                  <a:schemeClr val="tx2"/>
                </a:solidFill>
              </a:rPr>
              <a:t>Do </a:t>
            </a:r>
            <a:r>
              <a:rPr lang="en-GB" altLang="en-US" sz="9600" dirty="0">
                <a:solidFill>
                  <a:schemeClr val="tx2"/>
                </a:solidFill>
              </a:rPr>
              <a:t>extra-curricular activities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altLang="en-US" sz="9600" dirty="0">
                <a:solidFill>
                  <a:schemeClr val="tx2"/>
                </a:solidFill>
              </a:rPr>
              <a:t>Gain work experience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altLang="en-US" sz="9600" dirty="0">
                <a:solidFill>
                  <a:schemeClr val="tx2"/>
                </a:solidFill>
              </a:rPr>
              <a:t>Take opportunities to develop skills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altLang="en-US" sz="9600" dirty="0">
                <a:solidFill>
                  <a:schemeClr val="tx2"/>
                </a:solidFill>
              </a:rPr>
              <a:t>Focus on doing well in exams!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272</Words>
  <Application>Microsoft Office PowerPoint</Application>
  <PresentationFormat>On-screen Show (4:3)</PresentationFormat>
  <Paragraphs>65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Access to Competitive Courses</vt:lpstr>
      <vt:lpstr>I am going to.…</vt:lpstr>
      <vt:lpstr>Guess the most competitive course</vt:lpstr>
      <vt:lpstr>Big Questions</vt:lpstr>
      <vt:lpstr>What Admissions Tutors are looking for</vt:lpstr>
      <vt:lpstr>How to stand out?</vt:lpstr>
      <vt:lpstr>How to stand out?</vt:lpstr>
      <vt:lpstr>Application Process</vt:lpstr>
      <vt:lpstr>What you should be doing now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Hall</dc:creator>
  <cp:lastModifiedBy>Sophie Hall</cp:lastModifiedBy>
  <cp:revision>37</cp:revision>
  <dcterms:created xsi:type="dcterms:W3CDTF">2015-12-15T13:32:35Z</dcterms:created>
  <dcterms:modified xsi:type="dcterms:W3CDTF">2016-04-14T14:36:05Z</dcterms:modified>
</cp:coreProperties>
</file>