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32" r:id="rId2"/>
    <p:sldId id="366" r:id="rId3"/>
    <p:sldId id="333" r:id="rId4"/>
    <p:sldId id="367" r:id="rId5"/>
    <p:sldId id="368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80" r:id="rId14"/>
    <p:sldId id="378" r:id="rId15"/>
    <p:sldId id="379" r:id="rId16"/>
    <p:sldId id="382" r:id="rId17"/>
    <p:sldId id="383" r:id="rId18"/>
    <p:sldId id="384" r:id="rId19"/>
    <p:sldId id="302" r:id="rId20"/>
    <p:sldId id="381" r:id="rId21"/>
    <p:sldId id="385" r:id="rId2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3349" autoAdjust="0"/>
  </p:normalViewPr>
  <p:slideViewPr>
    <p:cSldViewPr>
      <p:cViewPr varScale="1">
        <p:scale>
          <a:sx n="85" d="100"/>
          <a:sy n="85" d="100"/>
        </p:scale>
        <p:origin x="19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21F29-D4C4-4534-A0AB-F16A1F78DB27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62E0-890D-4BBF-BF31-574B6AA85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4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0DAAB-82C6-40D3-86F3-D4F665E73C7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2B202-C32D-4E05-830A-32FB56504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9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0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5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9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1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28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05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93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8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90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55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1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83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8E2B202-C32D-4E05-830A-32FB5650453B}" type="slidenum">
              <a:rPr lang="en-GB" smtClean="0">
                <a:solidFill>
                  <a:prstClr val="black"/>
                </a:solidFill>
              </a:rPr>
              <a:pPr defTabSz="914400">
                <a:defRPr/>
              </a:pPr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69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8E2B202-C32D-4E05-830A-32FB5650453B}" type="slidenum">
              <a:rPr lang="en-GB" smtClean="0">
                <a:solidFill>
                  <a:prstClr val="black"/>
                </a:solidFill>
              </a:rPr>
              <a:pPr defTabSz="914400"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8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8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8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7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1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3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4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B202-C32D-4E05-830A-32FB565045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4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2546604"/>
            <a:ext cx="4724156" cy="1177430"/>
          </a:xfrm>
        </p:spPr>
        <p:txBody>
          <a:bodyPr/>
          <a:lstStyle>
            <a:lvl1pPr algn="l">
              <a:lnSpc>
                <a:spcPts val="4000"/>
              </a:lnSpc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00" y="3910799"/>
            <a:ext cx="4554184" cy="27575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34" y="498660"/>
            <a:ext cx="2505461" cy="66141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550" y="4235988"/>
            <a:ext cx="3152775" cy="323714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65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7" y="1943100"/>
            <a:ext cx="3576637" cy="923684"/>
          </a:xfrm>
        </p:spPr>
        <p:txBody>
          <a:bodyPr/>
          <a:lstStyle>
            <a:lvl1pPr algn="l"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8" y="2872815"/>
            <a:ext cx="3295650" cy="106101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488" y="521479"/>
            <a:ext cx="2757487" cy="1288271"/>
          </a:xfrm>
        </p:spPr>
        <p:txBody>
          <a:bodyPr anchor="b" anchorCtr="0"/>
          <a:lstStyle>
            <a:lvl1pPr>
              <a:lnSpc>
                <a:spcPts val="7500"/>
              </a:lnSpc>
              <a:defRPr sz="7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97" y="6451801"/>
            <a:ext cx="1633703" cy="11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25" y="0"/>
            <a:ext cx="1838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0495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9" y="339438"/>
            <a:ext cx="7245350" cy="927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89" y="1838325"/>
            <a:ext cx="7245350" cy="3992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82" y="0"/>
            <a:ext cx="481585" cy="15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876300"/>
            <a:ext cx="7591425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914526"/>
            <a:ext cx="7591425" cy="3831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30213" y="0"/>
            <a:ext cx="8304212" cy="4953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7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88" y="406113"/>
            <a:ext cx="6877050" cy="1086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9" y="2001600"/>
            <a:ext cx="6877050" cy="3743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54013" y="1692000"/>
            <a:ext cx="838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28" y="2030348"/>
            <a:ext cx="545593" cy="53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53" y="713498"/>
            <a:ext cx="545593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8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339438"/>
            <a:ext cx="7629525" cy="1086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2001600"/>
            <a:ext cx="7629526" cy="3743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92113" y="1692000"/>
            <a:ext cx="8352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63263"/>
            <a:ext cx="4164013" cy="1086162"/>
          </a:xfrm>
        </p:spPr>
        <p:txBody>
          <a:bodyPr anchor="t" anchorCtr="0"/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0" y="4876104"/>
            <a:ext cx="2286000" cy="552450"/>
          </a:xfrm>
        </p:spPr>
        <p:txBody>
          <a:bodyPr/>
          <a:lstStyle>
            <a:lvl1pPr algn="ctr">
              <a:lnSpc>
                <a:spcPts val="1400"/>
              </a:lnSpc>
              <a:defRPr sz="12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7" y="4070466"/>
            <a:ext cx="2041525" cy="720725"/>
          </a:xfrm>
        </p:spPr>
        <p:txBody>
          <a:bodyPr/>
          <a:lstStyle>
            <a:lvl1pPr algn="ctr">
              <a:lnSpc>
                <a:spcPts val="6300"/>
              </a:lnSpc>
              <a:defRPr sz="6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35350" y="4876104"/>
            <a:ext cx="2286000" cy="552450"/>
          </a:xfrm>
        </p:spPr>
        <p:txBody>
          <a:bodyPr/>
          <a:lstStyle>
            <a:lvl1pPr algn="ctr">
              <a:lnSpc>
                <a:spcPts val="1400"/>
              </a:lnSpc>
              <a:defRPr sz="12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57587" y="4070466"/>
            <a:ext cx="2041525" cy="720725"/>
          </a:xfrm>
        </p:spPr>
        <p:txBody>
          <a:bodyPr/>
          <a:lstStyle>
            <a:lvl1pPr algn="ctr">
              <a:lnSpc>
                <a:spcPts val="6300"/>
              </a:lnSpc>
              <a:defRPr sz="6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11900" y="4876104"/>
            <a:ext cx="2286000" cy="552450"/>
          </a:xfrm>
        </p:spPr>
        <p:txBody>
          <a:bodyPr/>
          <a:lstStyle>
            <a:lvl1pPr algn="ctr">
              <a:lnSpc>
                <a:spcPts val="1400"/>
              </a:lnSpc>
              <a:defRPr sz="12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434137" y="4070466"/>
            <a:ext cx="2041525" cy="720725"/>
          </a:xfrm>
        </p:spPr>
        <p:txBody>
          <a:bodyPr/>
          <a:lstStyle>
            <a:lvl1pPr algn="ctr">
              <a:lnSpc>
                <a:spcPts val="6300"/>
              </a:lnSpc>
              <a:defRPr sz="6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83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Infograph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63263"/>
            <a:ext cx="4164013" cy="1086162"/>
          </a:xfrm>
        </p:spPr>
        <p:txBody>
          <a:bodyPr anchor="t" anchorCtr="0"/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0" y="4876104"/>
            <a:ext cx="2286000" cy="552450"/>
          </a:xfrm>
        </p:spPr>
        <p:txBody>
          <a:bodyPr/>
          <a:lstStyle>
            <a:lvl1pPr algn="ctr">
              <a:lnSpc>
                <a:spcPts val="1400"/>
              </a:lnSpc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7" y="4070466"/>
            <a:ext cx="2041525" cy="720725"/>
          </a:xfrm>
        </p:spPr>
        <p:txBody>
          <a:bodyPr/>
          <a:lstStyle>
            <a:lvl1pPr algn="ctr">
              <a:lnSpc>
                <a:spcPts val="6300"/>
              </a:lnSpc>
              <a:defRPr sz="6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35350" y="4876104"/>
            <a:ext cx="2286000" cy="552450"/>
          </a:xfrm>
        </p:spPr>
        <p:txBody>
          <a:bodyPr/>
          <a:lstStyle>
            <a:lvl1pPr algn="ctr">
              <a:lnSpc>
                <a:spcPts val="1400"/>
              </a:lnSpc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57587" y="4070466"/>
            <a:ext cx="2041525" cy="720725"/>
          </a:xfrm>
        </p:spPr>
        <p:txBody>
          <a:bodyPr/>
          <a:lstStyle>
            <a:lvl1pPr algn="ctr">
              <a:lnSpc>
                <a:spcPts val="6300"/>
              </a:lnSpc>
              <a:defRPr sz="6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11900" y="4876104"/>
            <a:ext cx="2286000" cy="552450"/>
          </a:xfrm>
        </p:spPr>
        <p:txBody>
          <a:bodyPr/>
          <a:lstStyle>
            <a:lvl1pPr algn="ctr">
              <a:lnSpc>
                <a:spcPts val="1400"/>
              </a:lnSpc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434137" y="4070466"/>
            <a:ext cx="2041525" cy="720725"/>
          </a:xfrm>
        </p:spPr>
        <p:txBody>
          <a:bodyPr/>
          <a:lstStyle>
            <a:lvl1pPr algn="ctr">
              <a:lnSpc>
                <a:spcPts val="6300"/>
              </a:lnSpc>
              <a:defRPr sz="6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3" y="6451801"/>
            <a:ext cx="1633731" cy="1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63263"/>
            <a:ext cx="4164013" cy="1086162"/>
          </a:xfrm>
        </p:spPr>
        <p:txBody>
          <a:bodyPr anchor="t" anchorCtr="0"/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08750" y="2926119"/>
            <a:ext cx="2247900" cy="552450"/>
          </a:xfrm>
        </p:spPr>
        <p:txBody>
          <a:bodyPr/>
          <a:lstStyle>
            <a:lvl1pPr algn="l">
              <a:lnSpc>
                <a:spcPts val="1400"/>
              </a:lnSpc>
              <a:defRPr sz="12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508750" y="2076414"/>
            <a:ext cx="2247900" cy="720725"/>
          </a:xfrm>
        </p:spPr>
        <p:txBody>
          <a:bodyPr/>
          <a:lstStyle>
            <a:lvl1pPr algn="l">
              <a:lnSpc>
                <a:spcPts val="7600"/>
              </a:lnSpc>
              <a:defRPr sz="7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0213" y="1762146"/>
            <a:ext cx="3954462" cy="4110037"/>
          </a:xfrm>
        </p:spPr>
        <p:txBody>
          <a:bodyPr/>
          <a:lstStyle>
            <a:lvl1pPr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03354" y="1773716"/>
            <a:ext cx="395329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803354" y="3811837"/>
            <a:ext cx="395329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803354" y="5938092"/>
            <a:ext cx="395329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508750" y="5085425"/>
            <a:ext cx="2247900" cy="552450"/>
          </a:xfrm>
        </p:spPr>
        <p:txBody>
          <a:bodyPr/>
          <a:lstStyle>
            <a:lvl1pPr algn="l">
              <a:lnSpc>
                <a:spcPts val="1400"/>
              </a:lnSpc>
              <a:defRPr sz="12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508750" y="4235720"/>
            <a:ext cx="2247900" cy="720725"/>
          </a:xfrm>
        </p:spPr>
        <p:txBody>
          <a:bodyPr/>
          <a:lstStyle>
            <a:lvl1pPr algn="l">
              <a:lnSpc>
                <a:spcPts val="7600"/>
              </a:lnSpc>
              <a:defRPr sz="7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50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275" y="0"/>
            <a:ext cx="5045725" cy="685800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>
            <a:off x="0" y="-9525"/>
            <a:ext cx="5960125" cy="6877050"/>
          </a:xfrm>
          <a:custGeom>
            <a:avLst/>
            <a:gdLst>
              <a:gd name="connsiteX0" fmla="*/ 0 w 5857875"/>
              <a:gd name="connsiteY0" fmla="*/ 0 h 6877050"/>
              <a:gd name="connsiteX1" fmla="*/ 5857875 w 5857875"/>
              <a:gd name="connsiteY1" fmla="*/ 0 h 6877050"/>
              <a:gd name="connsiteX2" fmla="*/ 4124325 w 5857875"/>
              <a:gd name="connsiteY2" fmla="*/ 6877050 h 6877050"/>
              <a:gd name="connsiteX3" fmla="*/ 0 w 5857875"/>
              <a:gd name="connsiteY3" fmla="*/ 6877050 h 6877050"/>
              <a:gd name="connsiteX4" fmla="*/ 0 w 585787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75" h="6877050">
                <a:moveTo>
                  <a:pt x="0" y="0"/>
                </a:moveTo>
                <a:lnTo>
                  <a:pt x="5857875" y="0"/>
                </a:lnTo>
                <a:lnTo>
                  <a:pt x="4124325" y="6877050"/>
                </a:lnTo>
                <a:lnTo>
                  <a:pt x="0" y="6877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63263"/>
            <a:ext cx="4164013" cy="1086162"/>
          </a:xfrm>
        </p:spPr>
        <p:txBody>
          <a:bodyPr anchor="t" anchorCtr="0"/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0213" y="1762146"/>
            <a:ext cx="3954462" cy="4110037"/>
          </a:xfrm>
        </p:spPr>
        <p:txBody>
          <a:bodyPr/>
          <a:lstStyle>
            <a:lvl1pPr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3" y="6451801"/>
            <a:ext cx="1633731" cy="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6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>
            <a:off x="0" y="-9525"/>
            <a:ext cx="5960125" cy="6877050"/>
          </a:xfrm>
          <a:custGeom>
            <a:avLst/>
            <a:gdLst>
              <a:gd name="connsiteX0" fmla="*/ 0 w 5857875"/>
              <a:gd name="connsiteY0" fmla="*/ 0 h 6877050"/>
              <a:gd name="connsiteX1" fmla="*/ 5857875 w 5857875"/>
              <a:gd name="connsiteY1" fmla="*/ 0 h 6877050"/>
              <a:gd name="connsiteX2" fmla="*/ 4124325 w 5857875"/>
              <a:gd name="connsiteY2" fmla="*/ 6877050 h 6877050"/>
              <a:gd name="connsiteX3" fmla="*/ 0 w 5857875"/>
              <a:gd name="connsiteY3" fmla="*/ 6877050 h 6877050"/>
              <a:gd name="connsiteX4" fmla="*/ 0 w 585787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75" h="6877050">
                <a:moveTo>
                  <a:pt x="0" y="0"/>
                </a:moveTo>
                <a:lnTo>
                  <a:pt x="5857875" y="0"/>
                </a:lnTo>
                <a:lnTo>
                  <a:pt x="4124325" y="6877050"/>
                </a:lnTo>
                <a:lnTo>
                  <a:pt x="0" y="6877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359" y="0"/>
            <a:ext cx="49906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63263"/>
            <a:ext cx="4164013" cy="1086162"/>
          </a:xfrm>
        </p:spPr>
        <p:txBody>
          <a:bodyPr anchor="t" anchorCtr="0"/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0213" y="1762146"/>
            <a:ext cx="3954462" cy="4110037"/>
          </a:xfrm>
        </p:spPr>
        <p:txBody>
          <a:bodyPr/>
          <a:lstStyle>
            <a:lvl1pPr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3" y="6451801"/>
            <a:ext cx="1633731" cy="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1151" y="647700"/>
            <a:ext cx="4110038" cy="792582"/>
          </a:xfrm>
        </p:spPr>
        <p:txBody>
          <a:bodyPr/>
          <a:lstStyle>
            <a:lvl1pPr algn="l">
              <a:lnSpc>
                <a:spcPts val="3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150" y="1541637"/>
            <a:ext cx="4110038" cy="2757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00" y="548902"/>
            <a:ext cx="2076608" cy="54820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1150" y="1856780"/>
            <a:ext cx="3152775" cy="323714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508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3" y="6451801"/>
            <a:ext cx="1633731" cy="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35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4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513" y="5167581"/>
            <a:ext cx="7778424" cy="1486607"/>
          </a:xfrm>
        </p:spPr>
        <p:txBody>
          <a:bodyPr/>
          <a:lstStyle>
            <a:lvl1pPr algn="ctr">
              <a:lnSpc>
                <a:spcPts val="1600"/>
              </a:lnSpc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225" y="2980006"/>
            <a:ext cx="3492137" cy="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4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ge Op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513" y="5167581"/>
            <a:ext cx="7778424" cy="1486607"/>
          </a:xfrm>
        </p:spPr>
        <p:txBody>
          <a:bodyPr/>
          <a:lstStyle>
            <a:lvl1pPr algn="ctr">
              <a:lnSpc>
                <a:spcPts val="1600"/>
              </a:lnSpc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598" y="2980006"/>
            <a:ext cx="3485391" cy="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-19050" y="-9525"/>
            <a:ext cx="5857875" cy="6877050"/>
          </a:xfrm>
          <a:custGeom>
            <a:avLst/>
            <a:gdLst>
              <a:gd name="connsiteX0" fmla="*/ 0 w 5857875"/>
              <a:gd name="connsiteY0" fmla="*/ 0 h 6877050"/>
              <a:gd name="connsiteX1" fmla="*/ 5857875 w 5857875"/>
              <a:gd name="connsiteY1" fmla="*/ 0 h 6877050"/>
              <a:gd name="connsiteX2" fmla="*/ 4124325 w 5857875"/>
              <a:gd name="connsiteY2" fmla="*/ 6877050 h 6877050"/>
              <a:gd name="connsiteX3" fmla="*/ 0 w 5857875"/>
              <a:gd name="connsiteY3" fmla="*/ 6877050 h 6877050"/>
              <a:gd name="connsiteX4" fmla="*/ 0 w 585787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75" h="6877050">
                <a:moveTo>
                  <a:pt x="0" y="0"/>
                </a:moveTo>
                <a:lnTo>
                  <a:pt x="5857875" y="0"/>
                </a:lnTo>
                <a:lnTo>
                  <a:pt x="4124325" y="6877050"/>
                </a:lnTo>
                <a:lnTo>
                  <a:pt x="0" y="6877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550" y="4140738"/>
            <a:ext cx="3152775" cy="269337"/>
          </a:xfrm>
        </p:spPr>
        <p:txBody>
          <a:bodyPr/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40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-19050" y="-9525"/>
            <a:ext cx="5857875" cy="6877050"/>
          </a:xfrm>
          <a:custGeom>
            <a:avLst/>
            <a:gdLst>
              <a:gd name="connsiteX0" fmla="*/ 0 w 5857875"/>
              <a:gd name="connsiteY0" fmla="*/ 0 h 6877050"/>
              <a:gd name="connsiteX1" fmla="*/ 5857875 w 5857875"/>
              <a:gd name="connsiteY1" fmla="*/ 0 h 6877050"/>
              <a:gd name="connsiteX2" fmla="*/ 4124325 w 5857875"/>
              <a:gd name="connsiteY2" fmla="*/ 6877050 h 6877050"/>
              <a:gd name="connsiteX3" fmla="*/ 0 w 5857875"/>
              <a:gd name="connsiteY3" fmla="*/ 6877050 h 6877050"/>
              <a:gd name="connsiteX4" fmla="*/ 0 w 585787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75" h="6877050">
                <a:moveTo>
                  <a:pt x="0" y="0"/>
                </a:moveTo>
                <a:lnTo>
                  <a:pt x="5857875" y="0"/>
                </a:lnTo>
                <a:lnTo>
                  <a:pt x="4124325" y="6877050"/>
                </a:lnTo>
                <a:lnTo>
                  <a:pt x="0" y="68770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24" y="405536"/>
            <a:ext cx="2487173" cy="6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2790825"/>
            <a:ext cx="4241799" cy="923684"/>
          </a:xfrm>
        </p:spPr>
        <p:txBody>
          <a:bodyPr/>
          <a:lstStyle>
            <a:lvl1pPr algn="l"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00" y="3786974"/>
            <a:ext cx="3853525" cy="275759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550" y="4140738"/>
            <a:ext cx="3152775" cy="269337"/>
          </a:xfrm>
        </p:spPr>
        <p:txBody>
          <a:bodyPr/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61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BE135E-2566-4748-853C-8A3B78F0FB0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28713" y="2474650"/>
            <a:ext cx="6892925" cy="2901950"/>
          </a:xfrm>
        </p:spPr>
        <p:txBody>
          <a:bodyPr/>
          <a:lstStyle>
            <a:lvl1pPr algn="ctr">
              <a:lnSpc>
                <a:spcPts val="4500"/>
              </a:lnSpc>
              <a:spcBef>
                <a:spcPts val="0"/>
              </a:spcBef>
              <a:spcAft>
                <a:spcPts val="1984"/>
              </a:spcAft>
              <a:defRPr sz="4000" b="1">
                <a:solidFill>
                  <a:schemeClr val="tx2"/>
                </a:solidFill>
              </a:defRPr>
            </a:lvl1pPr>
            <a:lvl2pPr marL="0" indent="0" algn="ctr"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3" y="6451801"/>
            <a:ext cx="1633731" cy="1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ptio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28713" y="2473200"/>
            <a:ext cx="6892925" cy="2901950"/>
          </a:xfrm>
        </p:spPr>
        <p:txBody>
          <a:bodyPr/>
          <a:lstStyle>
            <a:lvl1pPr algn="ctr">
              <a:lnSpc>
                <a:spcPts val="4500"/>
              </a:lnSpc>
              <a:spcBef>
                <a:spcPts val="0"/>
              </a:spcBef>
              <a:spcAft>
                <a:spcPts val="1984"/>
              </a:spcAft>
              <a:defRPr sz="40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90" y="6451801"/>
            <a:ext cx="1633717" cy="1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28713" y="2474650"/>
            <a:ext cx="6892925" cy="2901950"/>
          </a:xfrm>
        </p:spPr>
        <p:txBody>
          <a:bodyPr/>
          <a:lstStyle>
            <a:lvl1pPr algn="ctr">
              <a:lnSpc>
                <a:spcPts val="4500"/>
              </a:lnSpc>
              <a:spcBef>
                <a:spcPts val="0"/>
              </a:spcBef>
              <a:spcAft>
                <a:spcPts val="1984"/>
              </a:spcAft>
              <a:defRPr sz="40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90" y="6451801"/>
            <a:ext cx="1633717" cy="1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6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861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425" y="0"/>
            <a:ext cx="18388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414" y="3390900"/>
            <a:ext cx="3295650" cy="923684"/>
          </a:xfrm>
        </p:spPr>
        <p:txBody>
          <a:bodyPr/>
          <a:lstStyle>
            <a:lvl1pPr algn="l">
              <a:lnSpc>
                <a:spcPts val="38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9414" y="4396815"/>
            <a:ext cx="3295650" cy="727635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54650" y="2140729"/>
            <a:ext cx="2860675" cy="1288271"/>
          </a:xfrm>
        </p:spPr>
        <p:txBody>
          <a:bodyPr anchor="b" anchorCtr="0"/>
          <a:lstStyle>
            <a:lvl1pPr>
              <a:lnSpc>
                <a:spcPts val="5400"/>
              </a:lnSpc>
              <a:defRPr sz="5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22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6013" y="2895600"/>
            <a:ext cx="3829050" cy="92368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6013" y="3965295"/>
            <a:ext cx="3829050" cy="77526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26013" y="1304926"/>
            <a:ext cx="2693987" cy="1600200"/>
          </a:xfrm>
        </p:spPr>
        <p:txBody>
          <a:bodyPr anchor="b" anchorCtr="0"/>
          <a:lstStyle>
            <a:lvl1pPr>
              <a:lnSpc>
                <a:spcPts val="5400"/>
              </a:lnSpc>
              <a:defRPr sz="6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811" y="2083688"/>
            <a:ext cx="874778" cy="8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1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339438"/>
            <a:ext cx="8283575" cy="10861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001600"/>
            <a:ext cx="8283575" cy="3743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6767" y="6472238"/>
            <a:ext cx="149718" cy="1119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83" y="6451801"/>
            <a:ext cx="1633731" cy="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7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3675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163" indent="-195263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ingaccess.ac.uk/2/content/3/resources/4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uttontrust.com/wp-content/uploads/2017/10/Admissions-in-Context-Final_V2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ingaccess.ac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advancingaccess.ac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advancingaccess.ac.uk/" TargetMode="External"/><Relationship Id="rId4" Type="http://schemas.openxmlformats.org/officeDocument/2006/relationships/hyperlink" Target="mailto:paul.martin@advancingaccess.ac.u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55806" y="548680"/>
            <a:ext cx="5861348" cy="18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b="1" dirty="0" smtClean="0">
                <a:solidFill>
                  <a:srgbClr val="00B388"/>
                </a:solidFill>
              </a:rPr>
              <a:t>“Getting in and Getting On” – Admissions, fair access and social mobility</a:t>
            </a:r>
            <a:endParaRPr lang="en-GB" sz="3600" b="1" dirty="0">
              <a:solidFill>
                <a:srgbClr val="00B38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993188" y="6472238"/>
            <a:ext cx="150812" cy="112712"/>
          </a:xfrm>
        </p:spPr>
        <p:txBody>
          <a:bodyPr/>
          <a:lstStyle/>
          <a:p>
            <a:fld id="{DDBE135E-2566-4748-853C-8A3B78F0FB0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The picture more recently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6858675" cy="4752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626867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HEFCE,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1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Which factors are “contextual”?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626867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The Sutton Trust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Four levels:</a:t>
            </a:r>
          </a:p>
          <a:p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 smtClean="0"/>
              <a:t>Individual level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Area level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School level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Participation in outreach</a:t>
            </a:r>
            <a:endParaRPr lang="en-GB" sz="2000" dirty="0"/>
          </a:p>
          <a:p>
            <a:pPr marL="342900" indent="-342900">
              <a:buAutoNum type="arabicPeriod"/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7" y="2699916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Receipt of free school meals, first generation at university, in care/carer, household income, disability, refugee, asylum seeker, traveller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29" y="3532078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Postcode used to establish average rate of HE participation in an area or average socioeconomic status in an area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47" y="4397239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KS4 or KS5 attainment, school type, progression rate to HE, average economic circumstances of pupils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528" y="5409515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Summer Schools, Widening Participation programmes linked to universities (not always transferrable between institutions)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How might contextual applicants be treated differently?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Contextual factors may  play a role in determining…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Whether an applicant receives an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grades a university asks for in an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Whether to invite a candidate for interview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Whether to provide further consideration at Clearing/ prioritisation for near misses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Entitlement to apply for certain courses (e.g. 6 year medicine course with foundation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Entitlement to bursaries and scholarships</a:t>
            </a:r>
          </a:p>
        </p:txBody>
      </p:sp>
    </p:spTree>
    <p:extLst>
      <p:ext uri="{BB962C8B-B14F-4D97-AF65-F5344CB8AC3E}">
        <p14:creationId xmlns:p14="http://schemas.microsoft.com/office/powerpoint/2010/main" val="2278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What can you do to support students?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Encourage students to start thinking about taking part in outreach activities at an early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Draw attention to potential grades reductions (tactfully)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If a student is likely to qualify for a grade reduction, they might get away with being a little more ambitious in their UCAS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Your UCAS reference should corroborate issues raised in the personal statement. You should also talk about your school/college and explain its context (some schools/colleges use a URL for this)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19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Where is the best place to get information about contextual admissions?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2" y="1772816"/>
            <a:ext cx="7560840" cy="39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Where is the best place to get information about contextual admissions?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5689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hlinkClick r:id="rId3"/>
              </a:rPr>
              <a:t>Advancing Access’s guide to contextual admissions at leading universities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hlinkClick r:id="rId4"/>
              </a:rPr>
              <a:t>The Sutton Trust’s Admissions in Context paper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879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276872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B388"/>
                </a:solidFill>
                <a:hlinkClick r:id="rId3"/>
              </a:rPr>
              <a:t>www.advancingaccess.ac.uk</a:t>
            </a:r>
            <a:endParaRPr lang="en-GB" sz="5400" b="1" dirty="0">
              <a:solidFill>
                <a:srgbClr val="00B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3360" t="8701" r="8345" b="10101"/>
          <a:stretch/>
        </p:blipFill>
        <p:spPr>
          <a:xfrm>
            <a:off x="323528" y="188640"/>
            <a:ext cx="8604448" cy="5473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771893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388"/>
                </a:solidFill>
              </a:rPr>
              <a:t>24 universities in one place at one time</a:t>
            </a:r>
            <a:endParaRPr lang="en-GB" sz="2800" b="1" dirty="0">
              <a:solidFill>
                <a:srgbClr val="00B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t="11592" r="12707" b="5947"/>
          <a:stretch/>
        </p:blipFill>
        <p:spPr bwMode="auto">
          <a:xfrm>
            <a:off x="80292" y="764704"/>
            <a:ext cx="8998716" cy="5468759"/>
          </a:xfrm>
          <a:prstGeom prst="rect">
            <a:avLst/>
          </a:prstGeom>
          <a:noFill/>
          <a:ln w="9525">
            <a:solidFill>
              <a:srgbClr val="00B3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188640"/>
            <a:ext cx="8046095" cy="4454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Exhibition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771893"/>
            <a:ext cx="743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388"/>
                </a:solidFill>
              </a:rPr>
              <a:t>Webinar in action…</a:t>
            </a:r>
            <a:endParaRPr lang="en-GB" sz="2800" b="1" dirty="0">
              <a:solidFill>
                <a:srgbClr val="00B388"/>
              </a:solidFill>
            </a:endParaRPr>
          </a:p>
        </p:txBody>
      </p:sp>
      <p:pic>
        <p:nvPicPr>
          <p:cNvPr id="5" name="Picture 4" descr="Advancing Acces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9909" r="12201" b="4896"/>
          <a:stretch/>
        </p:blipFill>
        <p:spPr>
          <a:xfrm>
            <a:off x="755576" y="155269"/>
            <a:ext cx="7433767" cy="5616624"/>
          </a:xfrm>
          <a:prstGeom prst="rect">
            <a:avLst/>
          </a:prstGeom>
          <a:ln>
            <a:solidFill>
              <a:srgbClr val="00B388"/>
            </a:solidFill>
          </a:ln>
        </p:spPr>
      </p:pic>
    </p:spTree>
    <p:extLst>
      <p:ext uri="{BB962C8B-B14F-4D97-AF65-F5344CB8AC3E}">
        <p14:creationId xmlns:p14="http://schemas.microsoft.com/office/powerpoint/2010/main" val="145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091696"/>
          </a:xfrm>
          <a:ln>
            <a:noFill/>
          </a:ln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What is Advancing Access?</a:t>
            </a:r>
            <a:endParaRPr lang="en-GB" sz="24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Aims of the project/Why are we needed?</a:t>
            </a:r>
            <a:endParaRPr lang="en-GB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A brief history of contextualised admissions</a:t>
            </a:r>
            <a:endParaRPr lang="en-GB" sz="2400" dirty="0">
              <a:solidFill>
                <a:srgbClr val="00B388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Contextualised admissions in 2018</a:t>
            </a:r>
            <a:endParaRPr lang="en-GB" sz="2400" dirty="0">
              <a:solidFill>
                <a:srgbClr val="00B388"/>
              </a:solidFill>
            </a:endParaRPr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Panel discussion</a:t>
            </a:r>
            <a:endParaRPr lang="en-GB" sz="2400" dirty="0">
              <a:solidFill>
                <a:srgbClr val="00B388"/>
              </a:solidFill>
            </a:endParaRPr>
          </a:p>
          <a:p>
            <a:pPr marL="285750" indent="-285750">
              <a:buClr>
                <a:srgbClr val="00B388"/>
              </a:buCl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1192" y="2492896"/>
            <a:ext cx="8636925" cy="3774673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600" b="1" dirty="0" smtClean="0"/>
              <a:t>Get </a:t>
            </a:r>
            <a:r>
              <a:rPr lang="en-GB" sz="3600" b="1" dirty="0" smtClean="0"/>
              <a:t>in touch with us: </a:t>
            </a:r>
            <a:r>
              <a:rPr lang="en-GB" sz="3600" b="1" dirty="0" smtClean="0">
                <a:hlinkClick r:id="rId3"/>
              </a:rPr>
              <a:t>enquiries@advancingaccess.ac.uk</a:t>
            </a:r>
            <a:endParaRPr lang="en-GB" sz="3600" b="1" dirty="0" smtClean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600" b="1" dirty="0" smtClean="0">
                <a:hlinkClick r:id="rId4"/>
              </a:rPr>
              <a:t>paul.martin@advancingaccess.ac.uk</a:t>
            </a:r>
            <a:endParaRPr lang="en-GB" sz="3600" b="1" dirty="0" smtClean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600" b="1" dirty="0">
                <a:hlinkClick r:id="rId5"/>
              </a:rPr>
              <a:t>www.advancingaccess.ac.uk</a:t>
            </a:r>
            <a:endParaRPr lang="en-GB" sz="3600" b="1" dirty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600" b="1" dirty="0" smtClean="0"/>
              <a:t>Follow </a:t>
            </a:r>
            <a:r>
              <a:rPr lang="en-GB" sz="3600" b="1" dirty="0" smtClean="0"/>
              <a:t>us on Twitter @</a:t>
            </a:r>
            <a:r>
              <a:rPr lang="en-GB" sz="3600" b="1" dirty="0" err="1" smtClean="0"/>
              <a:t>AdvancingAccess</a:t>
            </a:r>
            <a:endParaRPr lang="en-GB" sz="3600" b="1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endParaRPr lang="en-GB" sz="2400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207" cy="927387"/>
          </a:xfrm>
        </p:spPr>
        <p:txBody>
          <a:bodyPr/>
          <a:lstStyle/>
          <a:p>
            <a:r>
              <a:rPr lang="en-GB" dirty="0" smtClean="0"/>
              <a:t>Thanks for listening!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556792"/>
            <a:ext cx="8880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/>
              <a:t>Any questions?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42381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207" cy="927387"/>
          </a:xfrm>
        </p:spPr>
        <p:txBody>
          <a:bodyPr/>
          <a:lstStyle/>
          <a:p>
            <a:r>
              <a:rPr lang="en-GB" dirty="0" smtClean="0"/>
              <a:t>Panel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619"/>
          <a:stretch/>
        </p:blipFill>
        <p:spPr>
          <a:xfrm>
            <a:off x="1403648" y="1700808"/>
            <a:ext cx="638175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4390665"/>
            <a:ext cx="7778424" cy="21346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/>
              <a:t>London School of Economics and Political Science</a:t>
            </a:r>
            <a:r>
              <a:rPr lang="en-GB" sz="1800" dirty="0">
                <a:solidFill>
                  <a:schemeClr val="tx2"/>
                </a:solidFill>
              </a:rPr>
              <a:t>  /  </a:t>
            </a:r>
            <a:r>
              <a:rPr lang="en-GB" sz="1800" dirty="0"/>
              <a:t>University of Manchester</a:t>
            </a:r>
            <a:r>
              <a:rPr lang="en-GB" sz="1800" dirty="0">
                <a:solidFill>
                  <a:schemeClr val="tx2"/>
                </a:solidFill>
              </a:rPr>
              <a:t> 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Newcastle </a:t>
            </a:r>
            <a:r>
              <a:rPr lang="en-GB" sz="1800" dirty="0"/>
              <a:t>University </a:t>
            </a:r>
            <a:r>
              <a:rPr lang="en-GB" sz="1800" dirty="0" smtClean="0">
                <a:solidFill>
                  <a:schemeClr val="tx2"/>
                </a:solidFill>
              </a:rPr>
              <a:t>/ </a:t>
            </a:r>
            <a:r>
              <a:rPr lang="en-GB" sz="1800" dirty="0" smtClean="0"/>
              <a:t>University </a:t>
            </a:r>
            <a:r>
              <a:rPr lang="en-GB" sz="1800" dirty="0"/>
              <a:t>of </a:t>
            </a:r>
            <a:r>
              <a:rPr lang="en-GB" sz="1800" dirty="0" smtClean="0"/>
              <a:t>Nottingham </a:t>
            </a:r>
            <a:r>
              <a:rPr lang="en-GB" sz="1800" dirty="0" smtClean="0">
                <a:solidFill>
                  <a:schemeClr val="tx2"/>
                </a:solidFill>
              </a:rPr>
              <a:t> /  </a:t>
            </a:r>
            <a:r>
              <a:rPr lang="en-GB" sz="1800" dirty="0" smtClean="0"/>
              <a:t>University </a:t>
            </a:r>
            <a:r>
              <a:rPr lang="en-GB" sz="1800" dirty="0"/>
              <a:t>of </a:t>
            </a:r>
            <a:r>
              <a:rPr lang="en-GB" sz="1800" dirty="0" smtClean="0"/>
              <a:t>Oxford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Queen </a:t>
            </a:r>
            <a:r>
              <a:rPr lang="en-GB" sz="1800" dirty="0"/>
              <a:t>Mary University of </a:t>
            </a:r>
            <a:r>
              <a:rPr lang="en-GB" sz="1800" dirty="0" smtClean="0"/>
              <a:t>London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 /  </a:t>
            </a:r>
            <a:r>
              <a:rPr lang="en-GB" sz="1800" dirty="0" smtClean="0"/>
              <a:t>Queen’s </a:t>
            </a:r>
            <a:r>
              <a:rPr lang="en-GB" sz="1800" dirty="0"/>
              <a:t>University Belfast      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University of </a:t>
            </a:r>
            <a:r>
              <a:rPr lang="en-GB" sz="1800" dirty="0" smtClean="0"/>
              <a:t>Sheffield 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  <a:r>
              <a:rPr lang="en-GB" sz="1800" dirty="0">
                <a:solidFill>
                  <a:schemeClr val="tx2"/>
                </a:solidFill>
              </a:rPr>
              <a:t>/ 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  <a:r>
              <a:rPr lang="en-GB" sz="1800" dirty="0" smtClean="0"/>
              <a:t>University </a:t>
            </a:r>
            <a:r>
              <a:rPr lang="en-GB" sz="1800" dirty="0"/>
              <a:t>of </a:t>
            </a:r>
            <a:r>
              <a:rPr lang="en-GB" sz="1800" dirty="0" smtClean="0"/>
              <a:t>Southampton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 /  </a:t>
            </a:r>
            <a:r>
              <a:rPr lang="en-GB" sz="1800" dirty="0" smtClean="0"/>
              <a:t>University </a:t>
            </a:r>
            <a:r>
              <a:rPr lang="en-GB" sz="1800" dirty="0"/>
              <a:t>College </a:t>
            </a:r>
            <a:r>
              <a:rPr lang="en-GB" sz="1800" dirty="0" smtClean="0"/>
              <a:t>London </a:t>
            </a:r>
            <a:r>
              <a:rPr lang="en-GB" sz="1800" dirty="0" smtClean="0">
                <a:solidFill>
                  <a:schemeClr val="tx2"/>
                </a:solidFill>
              </a:rPr>
              <a:t>   </a:t>
            </a:r>
            <a:r>
              <a:rPr lang="en-GB" sz="1800" dirty="0" smtClean="0"/>
              <a:t>University </a:t>
            </a:r>
            <a:r>
              <a:rPr lang="en-GB" sz="1800" dirty="0"/>
              <a:t>of </a:t>
            </a:r>
            <a:r>
              <a:rPr lang="en-GB" sz="1800" dirty="0" smtClean="0"/>
              <a:t>Warwick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 /  </a:t>
            </a:r>
            <a:r>
              <a:rPr lang="en-GB" sz="1800" dirty="0" smtClean="0"/>
              <a:t>University </a:t>
            </a:r>
            <a:r>
              <a:rPr lang="en-GB" sz="1800" dirty="0"/>
              <a:t>of York</a:t>
            </a:r>
            <a:endParaRPr lang="en-US" sz="1800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736914" y="404665"/>
            <a:ext cx="7778424" cy="2287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3675" indent="-193675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163" indent="-1952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 smtClean="0"/>
              <a:t>University of Birmingham</a:t>
            </a:r>
            <a:r>
              <a:rPr lang="en-GB" sz="1800" dirty="0" smtClean="0">
                <a:solidFill>
                  <a:schemeClr val="tx2"/>
                </a:solidFill>
              </a:rPr>
              <a:t> / </a:t>
            </a:r>
            <a:r>
              <a:rPr lang="en-GB" sz="1800" dirty="0" smtClean="0"/>
              <a:t>University of Bristol</a:t>
            </a:r>
            <a:r>
              <a:rPr lang="en-GB" sz="1800" dirty="0" smtClean="0">
                <a:solidFill>
                  <a:schemeClr val="tx2"/>
                </a:solidFill>
              </a:rPr>
              <a:t>  /  </a:t>
            </a:r>
            <a:r>
              <a:rPr lang="en-GB" sz="1800" dirty="0" smtClean="0"/>
              <a:t>University of Cambridge</a:t>
            </a:r>
            <a:r>
              <a:rPr lang="en-GB" sz="1800" dirty="0" smtClean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Cardiff University </a:t>
            </a:r>
            <a:r>
              <a:rPr lang="en-GB" sz="1800" dirty="0" smtClean="0">
                <a:solidFill>
                  <a:schemeClr val="tx2"/>
                </a:solidFill>
              </a:rPr>
              <a:t>/ </a:t>
            </a:r>
            <a:r>
              <a:rPr lang="en-GB" sz="1800" dirty="0" smtClean="0"/>
              <a:t>Durham University</a:t>
            </a:r>
            <a:r>
              <a:rPr lang="en-GB" sz="1800" dirty="0" smtClean="0">
                <a:solidFill>
                  <a:schemeClr val="tx2"/>
                </a:solidFill>
              </a:rPr>
              <a:t>  /  </a:t>
            </a:r>
            <a:r>
              <a:rPr lang="en-GB" sz="1800" dirty="0" smtClean="0"/>
              <a:t>University of Edinburgh</a:t>
            </a:r>
            <a:r>
              <a:rPr lang="en-GB" sz="1800" dirty="0" smtClean="0">
                <a:solidFill>
                  <a:schemeClr val="tx2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University of Exeter </a:t>
            </a:r>
            <a:r>
              <a:rPr lang="en-GB" sz="1800" dirty="0" smtClean="0">
                <a:solidFill>
                  <a:schemeClr val="tx2"/>
                </a:solidFill>
              </a:rPr>
              <a:t> /  </a:t>
            </a:r>
            <a:r>
              <a:rPr lang="en-GB" sz="1800" dirty="0" smtClean="0"/>
              <a:t>University of Glasgow</a:t>
            </a:r>
            <a:r>
              <a:rPr lang="en-GB" sz="1800" dirty="0" smtClean="0">
                <a:solidFill>
                  <a:schemeClr val="tx2"/>
                </a:solidFill>
              </a:rPr>
              <a:t>  /  </a:t>
            </a:r>
            <a:r>
              <a:rPr lang="en-GB" sz="1800" dirty="0" smtClean="0"/>
              <a:t>Imperial College London     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King’s College London</a:t>
            </a:r>
            <a:r>
              <a:rPr lang="en-GB" sz="1800" dirty="0" smtClean="0">
                <a:solidFill>
                  <a:schemeClr val="tx2"/>
                </a:solidFill>
              </a:rPr>
              <a:t>  /  </a:t>
            </a:r>
            <a:r>
              <a:rPr lang="en-GB" sz="1800" dirty="0" smtClean="0"/>
              <a:t>University of Leeds</a:t>
            </a:r>
            <a:r>
              <a:rPr lang="en-GB" sz="1800" dirty="0" smtClean="0">
                <a:solidFill>
                  <a:schemeClr val="tx2"/>
                </a:solidFill>
              </a:rPr>
              <a:t>  /  </a:t>
            </a:r>
            <a:r>
              <a:rPr lang="en-GB" sz="1800" dirty="0" smtClean="0"/>
              <a:t>University of Liverpool      </a:t>
            </a:r>
          </a:p>
        </p:txBody>
      </p:sp>
    </p:spTree>
    <p:extLst>
      <p:ext uri="{BB962C8B-B14F-4D97-AF65-F5344CB8AC3E}">
        <p14:creationId xmlns:p14="http://schemas.microsoft.com/office/powerpoint/2010/main" val="30961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Widening Participation at selective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091696"/>
          </a:xfrm>
          <a:ln>
            <a:noFill/>
          </a:ln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100" dirty="0" smtClean="0"/>
              <a:t>Most universities fund us through their Widening Participation departments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100" dirty="0" smtClean="0"/>
              <a:t>We focus our marketing at “Widening Participation” target schools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100" dirty="0" smtClean="0"/>
              <a:t>We welcome </a:t>
            </a:r>
            <a:r>
              <a:rPr lang="en-GB" sz="2100" b="1" i="1" dirty="0" smtClean="0"/>
              <a:t>all </a:t>
            </a:r>
            <a:r>
              <a:rPr lang="en-GB" sz="2100" dirty="0" smtClean="0"/>
              <a:t> teachers and advisors on our website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100" dirty="0" smtClean="0"/>
              <a:t>Our goal is for every young person to receive consistently high quality advice</a:t>
            </a:r>
            <a:endParaRPr lang="en-GB" sz="2100" dirty="0"/>
          </a:p>
          <a:p>
            <a:pPr marL="285750" indent="-285750">
              <a:buClr>
                <a:srgbClr val="00B388"/>
              </a:buClr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Why is Advancing Access needed?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5689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Very large differences in progression rates can be observed to leading universities even in two schools with exactly the same attainment levels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Research has shown that there can be large inconsistencies between schools when it comes to personal statement quality, even when A Level grades are controlled for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Qualification and subject choice and Key Stage 4 and Key Stage 5 are strongly associated with HE participation decisions and university outcomes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Subject and qualification choice can vary considerably by school type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Even with good grades in the right subjects for the degree course, disadvantaged students are still less likely to apply to top universities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6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HE progression and educational disadvantage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28800"/>
            <a:ext cx="6146771" cy="4327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2280" y="61336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3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HE progression and educational disadvantage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61336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UCAS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6276"/>
              </p:ext>
            </p:extLst>
          </p:nvPr>
        </p:nvGraphicFramePr>
        <p:xfrm>
          <a:off x="1403648" y="1772816"/>
          <a:ext cx="5904656" cy="407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6489933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162292853"/>
                    </a:ext>
                  </a:extLst>
                </a:gridCol>
              </a:tblGrid>
              <a:tr h="830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POLAR3 Quintile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Entry rate increase from 2016 to 2017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509093"/>
                  </a:ext>
                </a:extLst>
              </a:tr>
              <a:tr h="75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Q1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+0.9%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789289"/>
                  </a:ext>
                </a:extLst>
              </a:tr>
              <a:tr h="403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Q2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+0.7%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2330096"/>
                  </a:ext>
                </a:extLst>
              </a:tr>
              <a:tr h="75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Q3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+1.0%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13753"/>
                  </a:ext>
                </a:extLst>
              </a:tr>
              <a:tr h="403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Q4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+0.4%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417791"/>
                  </a:ext>
                </a:extLst>
              </a:tr>
              <a:tr h="75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Q5</a:t>
                      </a:r>
                      <a:endParaRPr lang="en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+0.8%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44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0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Contextualised admissions practices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5689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Applicants receive more of a tailored approach, with universities considering more than just grades, personal statements and references</a:t>
            </a:r>
            <a:br>
              <a:rPr lang="en-GB" sz="2400" dirty="0" smtClean="0"/>
            </a:b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Does not cover extenuating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According to the Sutton Trust, the majority of the UK’s most selective universities use some kind of contextual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practice is well established, and has been taking place for over 15 years in the UK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5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339438"/>
            <a:ext cx="8044183" cy="927387"/>
          </a:xfrm>
        </p:spPr>
        <p:txBody>
          <a:bodyPr/>
          <a:lstStyle/>
          <a:p>
            <a:r>
              <a:rPr lang="en-GB" dirty="0" smtClean="0"/>
              <a:t>The history of contextualised admissions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28800"/>
            <a:ext cx="6334295" cy="46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ing Access PowerPoint Template">
  <a:themeElements>
    <a:clrScheme name="Advancing Access">
      <a:dk1>
        <a:sysClr val="windowText" lastClr="000000"/>
      </a:dk1>
      <a:lt1>
        <a:sysClr val="window" lastClr="FFFFFF"/>
      </a:lt1>
      <a:dk2>
        <a:srgbClr val="00B388"/>
      </a:dk2>
      <a:lt2>
        <a:srgbClr val="FFFFFF"/>
      </a:lt2>
      <a:accent1>
        <a:srgbClr val="00B38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Advanding Acce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640</Words>
  <Application>Microsoft Office PowerPoint</Application>
  <PresentationFormat>On-screen Show (4:3)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Advancing Access PowerPoint Template</vt:lpstr>
      <vt:lpstr>PowerPoint Presentation</vt:lpstr>
      <vt:lpstr>Today’s session</vt:lpstr>
      <vt:lpstr>PowerPoint Presentation</vt:lpstr>
      <vt:lpstr>Widening Participation at selective universities</vt:lpstr>
      <vt:lpstr>Why is Advancing Access needed?</vt:lpstr>
      <vt:lpstr>HE progression and educational disadvantage</vt:lpstr>
      <vt:lpstr>HE progression and educational disadvantage</vt:lpstr>
      <vt:lpstr>Contextualised admissions practices</vt:lpstr>
      <vt:lpstr>The history of contextualised admissions</vt:lpstr>
      <vt:lpstr>The picture more recently</vt:lpstr>
      <vt:lpstr>Which factors are “contextual”?</vt:lpstr>
      <vt:lpstr>How might contextual applicants be treated differently?</vt:lpstr>
      <vt:lpstr>What can you do to support students?</vt:lpstr>
      <vt:lpstr>Where is the best place to get information about contextual admissions?</vt:lpstr>
      <vt:lpstr>Where is the best place to get information about contextual admissions?</vt:lpstr>
      <vt:lpstr>PowerPoint Presentation</vt:lpstr>
      <vt:lpstr>PowerPoint Presentation</vt:lpstr>
      <vt:lpstr>PowerPoint Presentation</vt:lpstr>
      <vt:lpstr>PowerPoint Presentation</vt:lpstr>
      <vt:lpstr>Thanks for listening!</vt:lpstr>
      <vt:lpstr>Panel discussion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Consultation</dc:title>
  <dc:creator>UoN User</dc:creator>
  <cp:lastModifiedBy>Paul Martin</cp:lastModifiedBy>
  <cp:revision>206</cp:revision>
  <cp:lastPrinted>2017-07-27T09:46:58Z</cp:lastPrinted>
  <dcterms:created xsi:type="dcterms:W3CDTF">2016-02-18T14:28:35Z</dcterms:created>
  <dcterms:modified xsi:type="dcterms:W3CDTF">2018-06-22T13:57:23Z</dcterms:modified>
</cp:coreProperties>
</file>