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92" r:id="rId3"/>
    <p:sldId id="293" r:id="rId4"/>
    <p:sldId id="294" r:id="rId5"/>
    <p:sldId id="295" r:id="rId6"/>
    <p:sldId id="296" r:id="rId7"/>
    <p:sldId id="297" r:id="rId8"/>
    <p:sldId id="298" r:id="rId9"/>
    <p:sldId id="300" r:id="rId10"/>
    <p:sldId id="299" r:id="rId11"/>
    <p:sldId id="301" r:id="rId12"/>
    <p:sldId id="302" r:id="rId13"/>
    <p:sldId id="303" r:id="rId14"/>
    <p:sldId id="307" r:id="rId15"/>
    <p:sldId id="305"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62F"/>
    <a:srgbClr val="E6007D"/>
    <a:srgbClr val="FFF4B3"/>
    <a:srgbClr val="FFF097"/>
    <a:srgbClr val="FFEA6D"/>
    <a:srgbClr val="FFDA00"/>
    <a:srgbClr val="32ABE2"/>
    <a:srgbClr val="33ACE3"/>
    <a:srgbClr val="C8D300"/>
    <a:srgbClr val="63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0574" autoAdjust="0"/>
  </p:normalViewPr>
  <p:slideViewPr>
    <p:cSldViewPr snapToGrid="0" showGuides="1">
      <p:cViewPr varScale="1">
        <p:scale>
          <a:sx n="45" d="100"/>
          <a:sy n="45" d="100"/>
        </p:scale>
        <p:origin x="146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2A5E-8D1F-47E4-B116-8ECAA274EA9C}" type="datetimeFigureOut">
              <a:rPr lang="en-GB" smtClean="0"/>
              <a:t>04/03/2020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878F8-C005-444C-BA6C-B702E53CA94C}" type="slidenum">
              <a:rPr lang="en-GB" smtClean="0"/>
              <a:t>‹#›</a:t>
            </a:fld>
            <a:endParaRPr lang="en-GB"/>
          </a:p>
        </p:txBody>
      </p:sp>
    </p:spTree>
    <p:extLst>
      <p:ext uri="{BB962C8B-B14F-4D97-AF65-F5344CB8AC3E}">
        <p14:creationId xmlns:p14="http://schemas.microsoft.com/office/powerpoint/2010/main" val="378113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a:t>
            </a:fld>
            <a:endParaRPr lang="en-GB"/>
          </a:p>
        </p:txBody>
      </p:sp>
    </p:spTree>
    <p:extLst>
      <p:ext uri="{BB962C8B-B14F-4D97-AF65-F5344CB8AC3E}">
        <p14:creationId xmlns:p14="http://schemas.microsoft.com/office/powerpoint/2010/main" val="31766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b="1" dirty="0" smtClean="0"/>
              <a:t>Notes for Presenters</a:t>
            </a:r>
          </a:p>
          <a:p>
            <a:pPr eaLnBrk="1" hangingPunct="1"/>
            <a:endParaRPr lang="en-GB" altLang="en-US" sz="1200" b="1" i="1" dirty="0" smtClean="0">
              <a:solidFill>
                <a:schemeClr val="bg1"/>
              </a:solidFill>
            </a:endParaRPr>
          </a:p>
          <a:p>
            <a:pPr eaLnBrk="1" hangingPunct="1">
              <a:buFontTx/>
              <a:buChar char="•"/>
            </a:pPr>
            <a:r>
              <a:rPr lang="en-GB" altLang="en-US" sz="1200" dirty="0" smtClean="0">
                <a:solidFill>
                  <a:schemeClr val="bg1"/>
                </a:solidFill>
              </a:rPr>
              <a:t>These are some of the comments from pupils who attended previous summer schools:</a:t>
            </a:r>
          </a:p>
          <a:p>
            <a:pPr eaLnBrk="1" hangingPunct="1">
              <a:buFontTx/>
              <a:buChar char="•"/>
            </a:pPr>
            <a:r>
              <a:rPr lang="en-GB" altLang="en-US" sz="1200" dirty="0" smtClean="0">
                <a:solidFill>
                  <a:schemeClr val="bg1"/>
                </a:solidFill>
              </a:rPr>
              <a:t>Other comments included:</a:t>
            </a:r>
          </a:p>
          <a:p>
            <a:pPr eaLnBrk="1" hangingPunct="1"/>
            <a:endParaRPr lang="en-GB" altLang="en-US" sz="1200" dirty="0" smtClean="0">
              <a:solidFill>
                <a:schemeClr val="bg1"/>
              </a:solidFill>
            </a:endParaRPr>
          </a:p>
          <a:p>
            <a:pPr eaLnBrk="1" hangingPunct="1"/>
            <a:r>
              <a:rPr lang="en-GB" altLang="en-US" sz="1200" i="1" dirty="0" smtClean="0"/>
              <a:t>“The Student Ambassadors were really great. They were like friends. Everyone was like family.”</a:t>
            </a:r>
          </a:p>
          <a:p>
            <a:pPr eaLnBrk="1" hangingPunct="1"/>
            <a:endParaRPr lang="en-GB" altLang="en-US" sz="1200" i="1" dirty="0" smtClean="0"/>
          </a:p>
          <a:p>
            <a:pPr eaLnBrk="1" hangingPunct="1"/>
            <a:r>
              <a:rPr lang="en-GB" altLang="en-US" sz="1200" i="1" dirty="0" smtClean="0"/>
              <a:t>“The social events were a really good chance to make friends and generally bond with people.”</a:t>
            </a:r>
          </a:p>
          <a:p>
            <a:pPr eaLnBrk="1" hangingPunct="1"/>
            <a:endParaRPr lang="en-GB" altLang="en-US" sz="1200" i="1" dirty="0" smtClean="0"/>
          </a:p>
          <a:p>
            <a:pPr eaLnBrk="1" hangingPunct="1"/>
            <a:r>
              <a:rPr lang="en-GB" altLang="en-US" sz="1200" i="1" dirty="0" smtClean="0"/>
              <a:t>“I would like to attend University now that I have gained an insight into what it would be like.”</a:t>
            </a:r>
          </a:p>
          <a:p>
            <a:pPr eaLnBrk="1" hangingPunct="1"/>
            <a:endParaRPr lang="en-GB" altLang="en-US" sz="1200" i="1" dirty="0" smtClean="0"/>
          </a:p>
          <a:p>
            <a:pPr eaLnBrk="1" hangingPunct="1"/>
            <a:r>
              <a:rPr lang="en-GB" altLang="en-US" sz="1200" i="1" dirty="0" smtClean="0"/>
              <a:t>“I experienced university life which made me even more interested in going to </a:t>
            </a:r>
            <a:r>
              <a:rPr lang="en-GB" altLang="en-US" sz="1200" i="1" dirty="0" err="1" smtClean="0"/>
              <a:t>uni</a:t>
            </a:r>
            <a:r>
              <a:rPr lang="en-GB" altLang="en-US" sz="1200" i="1" dirty="0" smtClean="0"/>
              <a:t> after my A levels.”  </a:t>
            </a:r>
          </a:p>
          <a:p>
            <a:pPr eaLnBrk="1" hangingPunct="1"/>
            <a:r>
              <a:rPr lang="en-GB" altLang="en-US" sz="1200" i="1" dirty="0" smtClean="0"/>
              <a:t> </a:t>
            </a:r>
          </a:p>
          <a:p>
            <a:pPr eaLnBrk="1" hangingPunct="1"/>
            <a:r>
              <a:rPr lang="en-GB" altLang="en-US" sz="1200" i="1" dirty="0" smtClean="0"/>
              <a:t>"I found the vast majority of the lectures compelling, fascinating and extremely helpful, with regards to my career.  They have given me an insight to what different subjects are like and the requirements of each individual subject."</a:t>
            </a:r>
          </a:p>
          <a:p>
            <a:pPr eaLnBrk="1" hangingPunct="1"/>
            <a:r>
              <a:rPr lang="en-GB" altLang="en-US" sz="1200" i="1" dirty="0" smtClean="0"/>
              <a:t> </a:t>
            </a:r>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10</a:t>
            </a:fld>
            <a:endParaRPr lang="en-GB"/>
          </a:p>
        </p:txBody>
      </p:sp>
    </p:spTree>
    <p:extLst>
      <p:ext uri="{BB962C8B-B14F-4D97-AF65-F5344CB8AC3E}">
        <p14:creationId xmlns:p14="http://schemas.microsoft.com/office/powerpoint/2010/main" val="303180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Notes for Presenters</a:t>
            </a:r>
          </a:p>
          <a:p>
            <a:pPr eaLnBrk="1" hangingPunct="1">
              <a:buFontTx/>
              <a:buChar char="•"/>
            </a:pPr>
            <a:r>
              <a:rPr lang="en-GB" altLang="en-US" dirty="0" smtClean="0"/>
              <a:t>This quote came from a pupil who attended a Summer School in medicine and wrote to Aimhigher after the event.</a:t>
            </a:r>
          </a:p>
          <a:p>
            <a:pPr eaLnBrk="1" hangingPunct="1"/>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11</a:t>
            </a:fld>
            <a:endParaRPr lang="en-GB"/>
          </a:p>
        </p:txBody>
      </p:sp>
    </p:spTree>
    <p:extLst>
      <p:ext uri="{BB962C8B-B14F-4D97-AF65-F5344CB8AC3E}">
        <p14:creationId xmlns:p14="http://schemas.microsoft.com/office/powerpoint/2010/main" val="106858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a:t>
            </a:r>
            <a:r>
              <a:rPr lang="en-GB" baseline="0" dirty="0" smtClean="0"/>
              <a:t> on photo to play Newman </a:t>
            </a:r>
            <a:r>
              <a:rPr lang="en-GB" baseline="0" dirty="0" err="1" smtClean="0"/>
              <a:t>UniFest</a:t>
            </a:r>
            <a:r>
              <a:rPr lang="en-GB" baseline="0" dirty="0" smtClean="0"/>
              <a:t> 2019 highlights film - https://youtu.be/3G7nGsZ9QR8 </a:t>
            </a:r>
          </a:p>
          <a:p>
            <a:endParaRPr lang="en-GB" baseline="0" dirty="0" smtClean="0"/>
          </a:p>
          <a:p>
            <a:r>
              <a:rPr lang="en-GB" baseline="0" dirty="0" smtClean="0"/>
              <a:t>If you don’t have internet access you can signpost students to search the Aimhigher </a:t>
            </a:r>
            <a:r>
              <a:rPr lang="en-GB" baseline="0" dirty="0" err="1" smtClean="0"/>
              <a:t>UniFest</a:t>
            </a:r>
            <a:r>
              <a:rPr lang="en-GB" baseline="0" dirty="0" smtClean="0"/>
              <a:t> film on YouTube</a:t>
            </a:r>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12</a:t>
            </a:fld>
            <a:endParaRPr lang="en-GB"/>
          </a:p>
        </p:txBody>
      </p:sp>
    </p:spTree>
    <p:extLst>
      <p:ext uri="{BB962C8B-B14F-4D97-AF65-F5344CB8AC3E}">
        <p14:creationId xmlns:p14="http://schemas.microsoft.com/office/powerpoint/2010/main" val="271675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sz="1200" b="1" dirty="0" smtClean="0"/>
              <a:t>Notes for Presenters</a:t>
            </a:r>
          </a:p>
          <a:p>
            <a:pPr eaLnBrk="1" hangingPunct="1">
              <a:lnSpc>
                <a:spcPct val="90000"/>
              </a:lnSpc>
            </a:pPr>
            <a:endParaRPr lang="en-GB" altLang="en-US" sz="1200" b="1" dirty="0" smtClean="0"/>
          </a:p>
          <a:p>
            <a:pPr eaLnBrk="1" hangingPunct="1">
              <a:lnSpc>
                <a:spcPct val="90000"/>
              </a:lnSpc>
              <a:buFontTx/>
              <a:buChar char="•"/>
            </a:pPr>
            <a:r>
              <a:rPr lang="en-GB" altLang="en-US" sz="1200" dirty="0" smtClean="0"/>
              <a:t>If pupils wish to apply for a </a:t>
            </a:r>
            <a:r>
              <a:rPr lang="en-GB" altLang="en-US" sz="1200" dirty="0" err="1" smtClean="0"/>
              <a:t>UniFest</a:t>
            </a:r>
            <a:r>
              <a:rPr lang="en-GB" altLang="en-US" sz="1200" dirty="0" smtClean="0"/>
              <a:t>  place they will need to read the student leaflet and complete the application form. </a:t>
            </a:r>
          </a:p>
          <a:p>
            <a:pPr eaLnBrk="1" hangingPunct="1">
              <a:lnSpc>
                <a:spcPct val="90000"/>
              </a:lnSpc>
              <a:buFontTx/>
              <a:buChar char="•"/>
            </a:pPr>
            <a:r>
              <a:rPr lang="en-GB" altLang="en-US" sz="1200" dirty="0" smtClean="0"/>
              <a:t>Parents/carers and teachers also need to complete sections of the application form before it is sent off. Applications that have not been signed by a parent and a teacher will not be accepted</a:t>
            </a:r>
          </a:p>
          <a:p>
            <a:pPr eaLnBrk="1" hangingPunct="1">
              <a:lnSpc>
                <a:spcPct val="90000"/>
              </a:lnSpc>
              <a:buFontTx/>
              <a:buChar char="•"/>
            </a:pPr>
            <a:r>
              <a:rPr lang="en-GB" altLang="en-US" sz="1200" dirty="0" smtClean="0"/>
              <a:t>Ensure pupils have checked the dates of their chosen </a:t>
            </a:r>
            <a:r>
              <a:rPr lang="en-GB" altLang="en-US" sz="1200" dirty="0" err="1" smtClean="0"/>
              <a:t>UniFest</a:t>
            </a:r>
            <a:r>
              <a:rPr lang="en-GB" altLang="en-US" sz="1200" dirty="0" smtClean="0"/>
              <a:t> events and that they are not going to be on holiday, or work experience. </a:t>
            </a:r>
          </a:p>
          <a:p>
            <a:pPr eaLnBrk="1" hangingPunct="1">
              <a:lnSpc>
                <a:spcPct val="90000"/>
              </a:lnSpc>
              <a:buFontTx/>
              <a:buChar char="•"/>
            </a:pPr>
            <a:r>
              <a:rPr lang="en-GB" altLang="en-US" sz="3600" b="1" dirty="0" smtClean="0"/>
              <a:t>Try to make sure your application is in by Friday 27th March 2020…applications sent after that may not be eligible</a:t>
            </a:r>
            <a:endParaRPr lang="en-GB" altLang="en-US" sz="1200" dirty="0" smtClean="0"/>
          </a:p>
          <a:p>
            <a:pPr eaLnBrk="1" hangingPunct="1">
              <a:lnSpc>
                <a:spcPct val="90000"/>
              </a:lnSpc>
              <a:buFontTx/>
              <a:buChar char="•"/>
            </a:pPr>
            <a:r>
              <a:rPr lang="en-GB" altLang="en-US" sz="1200" dirty="0" smtClean="0"/>
              <a:t>Further information and links to the HEI Summer School websites can be found on www.aimhigherwm.ac.uk </a:t>
            </a:r>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13</a:t>
            </a:fld>
            <a:endParaRPr lang="en-GB"/>
          </a:p>
        </p:txBody>
      </p:sp>
    </p:spTree>
    <p:extLst>
      <p:ext uri="{BB962C8B-B14F-4D97-AF65-F5344CB8AC3E}">
        <p14:creationId xmlns:p14="http://schemas.microsoft.com/office/powerpoint/2010/main" val="359516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sz="1200" b="1" dirty="0" smtClean="0"/>
              <a:t>Notes for Presenters</a:t>
            </a:r>
          </a:p>
          <a:p>
            <a:pPr eaLnBrk="1" hangingPunct="1">
              <a:lnSpc>
                <a:spcPct val="90000"/>
              </a:lnSpc>
            </a:pPr>
            <a:endParaRPr lang="en-GB" altLang="en-US" sz="1200" b="1" dirty="0" smtClean="0"/>
          </a:p>
          <a:p>
            <a:pPr eaLnBrk="1" hangingPunct="1">
              <a:lnSpc>
                <a:spcPct val="90000"/>
              </a:lnSpc>
              <a:buFontTx/>
              <a:buChar char="•"/>
            </a:pPr>
            <a:r>
              <a:rPr lang="en-GB" altLang="en-US" sz="1200" dirty="0" smtClean="0"/>
              <a:t>If pupils wish to apply for a </a:t>
            </a:r>
            <a:r>
              <a:rPr lang="en-GB" altLang="en-US" sz="1200" dirty="0" err="1" smtClean="0"/>
              <a:t>UniFest</a:t>
            </a:r>
            <a:r>
              <a:rPr lang="en-GB" altLang="en-US" sz="1200" dirty="0" smtClean="0"/>
              <a:t>  place they will need to read the student leaflet and complete the application form. </a:t>
            </a:r>
          </a:p>
          <a:p>
            <a:pPr eaLnBrk="1" hangingPunct="1">
              <a:lnSpc>
                <a:spcPct val="90000"/>
              </a:lnSpc>
              <a:buFontTx/>
              <a:buChar char="•"/>
            </a:pPr>
            <a:r>
              <a:rPr lang="en-GB" altLang="en-US" sz="1200" dirty="0" smtClean="0"/>
              <a:t>Parents/carers and teachers also need to complete sections of the application form before it is sent off. Applications that have not been signed by a parent and a teacher will not be accepted</a:t>
            </a:r>
          </a:p>
          <a:p>
            <a:pPr eaLnBrk="1" hangingPunct="1">
              <a:lnSpc>
                <a:spcPct val="90000"/>
              </a:lnSpc>
              <a:buFontTx/>
              <a:buChar char="•"/>
            </a:pPr>
            <a:r>
              <a:rPr lang="en-GB" altLang="en-US" sz="1200" dirty="0" smtClean="0"/>
              <a:t>Ensure pupils have checked the dates of their chosen </a:t>
            </a:r>
            <a:r>
              <a:rPr lang="en-GB" altLang="en-US" sz="1200" dirty="0" err="1" smtClean="0"/>
              <a:t>UniFest</a:t>
            </a:r>
            <a:r>
              <a:rPr lang="en-GB" altLang="en-US" sz="1200" dirty="0" smtClean="0"/>
              <a:t> events and that they are not going to be on holiday. </a:t>
            </a:r>
          </a:p>
          <a:p>
            <a:pPr eaLnBrk="1" hangingPunct="1">
              <a:lnSpc>
                <a:spcPct val="90000"/>
              </a:lnSpc>
              <a:buFontTx/>
              <a:buChar char="•"/>
            </a:pPr>
            <a:r>
              <a:rPr lang="en-GB" altLang="en-US" sz="3600" b="1" dirty="0" smtClean="0"/>
              <a:t>The deadline for receipt of applications is Friday 27</a:t>
            </a:r>
            <a:r>
              <a:rPr lang="en-GB" altLang="en-US" sz="3600" b="1" baseline="30000" dirty="0" smtClean="0"/>
              <a:t>th</a:t>
            </a:r>
            <a:r>
              <a:rPr lang="en-GB" altLang="en-US" sz="3600" b="1" dirty="0" smtClean="0"/>
              <a:t> March 2020</a:t>
            </a:r>
          </a:p>
          <a:p>
            <a:pPr eaLnBrk="1" hangingPunct="1">
              <a:lnSpc>
                <a:spcPct val="90000"/>
              </a:lnSpc>
              <a:buFontTx/>
              <a:buChar char="•"/>
            </a:pPr>
            <a:endParaRPr lang="en-GB" altLang="en-US" sz="1200" dirty="0" smtClean="0"/>
          </a:p>
          <a:p>
            <a:pPr eaLnBrk="1" hangingPunct="1">
              <a:lnSpc>
                <a:spcPct val="90000"/>
              </a:lnSpc>
              <a:buFontTx/>
              <a:buChar char="•"/>
            </a:pPr>
            <a:r>
              <a:rPr lang="en-GB" altLang="en-US" sz="1200" dirty="0" smtClean="0"/>
              <a:t>Further information and links to the HEI Summer School websites can be found on www.aimhigherwm.ac.uk </a:t>
            </a:r>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14</a:t>
            </a:fld>
            <a:endParaRPr lang="en-GB"/>
          </a:p>
        </p:txBody>
      </p:sp>
    </p:spTree>
    <p:extLst>
      <p:ext uri="{BB962C8B-B14F-4D97-AF65-F5344CB8AC3E}">
        <p14:creationId xmlns:p14="http://schemas.microsoft.com/office/powerpoint/2010/main" val="342886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15</a:t>
            </a:fld>
            <a:endParaRPr lang="en-GB"/>
          </a:p>
        </p:txBody>
      </p:sp>
    </p:spTree>
    <p:extLst>
      <p:ext uri="{BB962C8B-B14F-4D97-AF65-F5344CB8AC3E}">
        <p14:creationId xmlns:p14="http://schemas.microsoft.com/office/powerpoint/2010/main" val="269400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16</a:t>
            </a:fld>
            <a:endParaRPr lang="en-GB"/>
          </a:p>
        </p:txBody>
      </p:sp>
    </p:spTree>
    <p:extLst>
      <p:ext uri="{BB962C8B-B14F-4D97-AF65-F5344CB8AC3E}">
        <p14:creationId xmlns:p14="http://schemas.microsoft.com/office/powerpoint/2010/main" val="370073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Notes for Presenters</a:t>
            </a:r>
          </a:p>
          <a:p>
            <a:pPr eaLnBrk="1" hangingPunct="1"/>
            <a:endParaRPr lang="en-GB" altLang="en-US" b="1" dirty="0" smtClean="0"/>
          </a:p>
          <a:p>
            <a:r>
              <a:rPr lang="en-GB" altLang="en-US" dirty="0" smtClean="0"/>
              <a:t>Finding the perfect career involves three main factors.</a:t>
            </a:r>
          </a:p>
          <a:p>
            <a:endParaRPr lang="en-GB" altLang="en-US" dirty="0" smtClean="0"/>
          </a:p>
          <a:p>
            <a:r>
              <a:rPr lang="en-GB" altLang="en-US" dirty="0" smtClean="0"/>
              <a:t>Something you love, and are good at, and someone (an employer) prepared to pay you to do it!</a:t>
            </a:r>
          </a:p>
          <a:p>
            <a:endParaRPr lang="en-GB" altLang="en-US" dirty="0" smtClean="0"/>
          </a:p>
          <a:p>
            <a:r>
              <a:rPr lang="en-GB" altLang="en-US" dirty="0" smtClean="0"/>
              <a:t>You’ve got to try to find the perfect combination of all three, or you will be in a well paid job you hate, or unemployed</a:t>
            </a:r>
          </a:p>
          <a:p>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p>
            <a:fld id="{D5C878F8-C005-444C-BA6C-B702E53CA94C}" type="slidenum">
              <a:rPr lang="en-GB" smtClean="0"/>
              <a:t>2</a:t>
            </a:fld>
            <a:endParaRPr lang="en-GB"/>
          </a:p>
        </p:txBody>
      </p:sp>
    </p:spTree>
    <p:extLst>
      <p:ext uri="{BB962C8B-B14F-4D97-AF65-F5344CB8AC3E}">
        <p14:creationId xmlns:p14="http://schemas.microsoft.com/office/powerpoint/2010/main" val="242049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But it’s not that simple, because things change…you change ,subjects change as you progress to higher levels of study or training, and the world of work is constantly changing</a:t>
            </a:r>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3</a:t>
            </a:fld>
            <a:endParaRPr lang="en-GB"/>
          </a:p>
        </p:txBody>
      </p:sp>
    </p:spTree>
    <p:extLst>
      <p:ext uri="{BB962C8B-B14F-4D97-AF65-F5344CB8AC3E}">
        <p14:creationId xmlns:p14="http://schemas.microsoft.com/office/powerpoint/2010/main" val="143350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Notes for Presenters</a:t>
            </a:r>
          </a:p>
          <a:p>
            <a:pPr eaLnBrk="1" hangingPunct="1"/>
            <a:endParaRPr lang="en-GB" altLang="en-US" b="1" dirty="0" smtClean="0"/>
          </a:p>
          <a:p>
            <a:pPr eaLnBrk="1" hangingPunct="1">
              <a:buFontTx/>
              <a:buChar char="•"/>
            </a:pPr>
            <a:r>
              <a:rPr lang="en-GB" altLang="en-US" dirty="0" err="1" smtClean="0"/>
              <a:t>UniFest</a:t>
            </a:r>
            <a:r>
              <a:rPr lang="en-GB" altLang="en-US" dirty="0" smtClean="0"/>
              <a:t> events give pupils the chance to experience life as a student</a:t>
            </a:r>
          </a:p>
          <a:p>
            <a:pPr eaLnBrk="1" hangingPunct="1">
              <a:buFontTx/>
              <a:buChar char="•"/>
            </a:pPr>
            <a:r>
              <a:rPr lang="en-GB" altLang="en-US" dirty="0" smtClean="0"/>
              <a:t>They live, work and socialise as real university students on campus, using all the university’s facilities </a:t>
            </a:r>
          </a:p>
          <a:p>
            <a:pPr eaLnBrk="1" hangingPunct="1">
              <a:buFontTx/>
              <a:buChar char="•"/>
            </a:pPr>
            <a:r>
              <a:rPr lang="en-GB" altLang="en-US" dirty="0" smtClean="0"/>
              <a:t>Accommodation is in university halls of residence. Rooms are usually single study </a:t>
            </a:r>
            <a:r>
              <a:rPr lang="en-GB" altLang="en-US" dirty="0" err="1" smtClean="0"/>
              <a:t>en</a:t>
            </a:r>
            <a:r>
              <a:rPr lang="en-GB" altLang="en-US" dirty="0" smtClean="0"/>
              <a:t>-suite bedrooms</a:t>
            </a:r>
          </a:p>
          <a:p>
            <a:pPr eaLnBrk="1" hangingPunct="1">
              <a:buFontTx/>
              <a:buChar char="•"/>
            </a:pPr>
            <a:r>
              <a:rPr lang="en-GB" altLang="en-US" dirty="0" smtClean="0"/>
              <a:t>Current university students are employed to support pupils on all activities during the week. They are always on hand to answer questions and encourage pupils to get the most out of the experience</a:t>
            </a:r>
          </a:p>
          <a:p>
            <a:pPr eaLnBrk="1" hangingPunct="1">
              <a:buFontTx/>
              <a:buChar char="•"/>
            </a:pPr>
            <a:r>
              <a:rPr lang="en-GB" altLang="en-US" dirty="0" smtClean="0"/>
              <a:t>Pupils follow a busy programme of activities during the week, including subject taster sessions, careers/employment session, sports activities and a varied social programme</a:t>
            </a:r>
          </a:p>
          <a:p>
            <a:pPr eaLnBrk="1" hangingPunct="1">
              <a:buFontTx/>
              <a:buChar char="•"/>
            </a:pPr>
            <a:r>
              <a:rPr lang="en-GB" altLang="en-US" dirty="0" smtClean="0"/>
              <a:t>Activities are designed to be interesting and fun and are therefore usually practical and involve pupil participation</a:t>
            </a:r>
          </a:p>
          <a:p>
            <a:pPr eaLnBrk="1" hangingPunct="1">
              <a:buFontTx/>
              <a:buChar char="•"/>
            </a:pPr>
            <a:r>
              <a:rPr lang="en-GB" altLang="en-US" dirty="0" smtClean="0"/>
              <a:t> Pupils can also receive one-to-one HE/careers guidance and advice</a:t>
            </a:r>
          </a:p>
          <a:p>
            <a:pPr eaLnBrk="1" hangingPunct="1"/>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4</a:t>
            </a:fld>
            <a:endParaRPr lang="en-GB"/>
          </a:p>
        </p:txBody>
      </p:sp>
    </p:spTree>
    <p:extLst>
      <p:ext uri="{BB962C8B-B14F-4D97-AF65-F5344CB8AC3E}">
        <p14:creationId xmlns:p14="http://schemas.microsoft.com/office/powerpoint/2010/main" val="240825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Notes for Presenters</a:t>
            </a:r>
          </a:p>
          <a:p>
            <a:pPr eaLnBrk="1" hangingPunct="1"/>
            <a:endParaRPr lang="en-GB" altLang="en-US" b="1" dirty="0" smtClean="0"/>
          </a:p>
          <a:p>
            <a:pPr eaLnBrk="1" hangingPunct="1">
              <a:buFontTx/>
              <a:buChar char="•"/>
            </a:pPr>
            <a:r>
              <a:rPr lang="en-GB" altLang="en-US" dirty="0" smtClean="0"/>
              <a:t>All academic and social activities are organised by the university. Some activities take place away from the university campus or on other university sites. Transport for these events is provided</a:t>
            </a:r>
          </a:p>
          <a:p>
            <a:pPr eaLnBrk="1" hangingPunct="1">
              <a:buFontTx/>
              <a:buChar char="•"/>
            </a:pPr>
            <a:r>
              <a:rPr lang="en-GB" altLang="en-US" dirty="0" smtClean="0"/>
              <a:t>Everything is free, meals are provided, social activities are paid for and travel costs to and from the events are also covered by the university. Pupils may wish to take a little spending money for any extras.</a:t>
            </a:r>
          </a:p>
          <a:p>
            <a:pPr eaLnBrk="1" hangingPunct="1"/>
            <a:endParaRPr lang="en-GB" altLang="en-US" dirty="0" smtClean="0"/>
          </a:p>
          <a:p>
            <a:pPr eaLnBrk="1" hangingPunct="1"/>
            <a:endParaRPr lang="en-GB" altLang="en-US" dirty="0" smtClean="0"/>
          </a:p>
          <a:p>
            <a:pPr eaLnBrk="1" hangingPunct="1"/>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5</a:t>
            </a:fld>
            <a:endParaRPr lang="en-GB"/>
          </a:p>
        </p:txBody>
      </p:sp>
    </p:spTree>
    <p:extLst>
      <p:ext uri="{BB962C8B-B14F-4D97-AF65-F5344CB8AC3E}">
        <p14:creationId xmlns:p14="http://schemas.microsoft.com/office/powerpoint/2010/main" val="377696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Notes for Presenters</a:t>
            </a:r>
          </a:p>
          <a:p>
            <a:pPr eaLnBrk="1" hangingPunct="1"/>
            <a:endParaRPr lang="en-GB" altLang="en-US" b="1" dirty="0" smtClean="0"/>
          </a:p>
          <a:p>
            <a:pPr eaLnBrk="1" hangingPunct="1"/>
            <a:r>
              <a:rPr lang="en-GB" altLang="en-US" dirty="0" smtClean="0"/>
              <a:t>Your teachers will help you with your application and add information about why they think you should be given the chance to go. </a:t>
            </a:r>
          </a:p>
          <a:p>
            <a:pPr eaLnBrk="1" hangingPunct="1"/>
            <a:r>
              <a:rPr lang="en-GB" altLang="en-US" b="1" dirty="0" smtClean="0"/>
              <a:t>PLEASE</a:t>
            </a:r>
            <a:r>
              <a:rPr lang="en-GB" altLang="en-US" b="1" baseline="0" dirty="0" smtClean="0"/>
              <a:t> HIGHLIGHT THE </a:t>
            </a:r>
            <a:r>
              <a:rPr lang="en-GB" altLang="en-US" b="1" baseline="0" smtClean="0"/>
              <a:t>UNIFEST CRITERIA </a:t>
            </a:r>
            <a:r>
              <a:rPr lang="en-GB" altLang="en-US" b="1" baseline="0" dirty="0" smtClean="0"/>
              <a:t>TO STUDENTS TO AVOID DISAPPOINTMENT! </a:t>
            </a:r>
            <a:endParaRPr lang="en-GB" altLang="en-US" b="1" dirty="0" smtClean="0"/>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6</a:t>
            </a:fld>
            <a:endParaRPr lang="en-GB"/>
          </a:p>
        </p:txBody>
      </p:sp>
    </p:spTree>
    <p:extLst>
      <p:ext uri="{BB962C8B-B14F-4D97-AF65-F5344CB8AC3E}">
        <p14:creationId xmlns:p14="http://schemas.microsoft.com/office/powerpoint/2010/main" val="303005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t>Notes for Presenters</a:t>
            </a:r>
          </a:p>
          <a:p>
            <a:pPr eaLnBrk="1" hangingPunct="1"/>
            <a:endParaRPr lang="en-GB" altLang="en-US" b="1" dirty="0" smtClean="0"/>
          </a:p>
          <a:p>
            <a:pPr eaLnBrk="1" hangingPunct="1">
              <a:buFontTx/>
              <a:buChar char="•"/>
            </a:pPr>
            <a:r>
              <a:rPr lang="en-GB" altLang="en-US" dirty="0" smtClean="0"/>
              <a:t>Pupils can put up to four events on their application form</a:t>
            </a:r>
          </a:p>
          <a:p>
            <a:pPr eaLnBrk="1" hangingPunct="1">
              <a:buFontTx/>
              <a:buChar char="•"/>
            </a:pPr>
            <a:r>
              <a:rPr lang="en-GB" altLang="en-US" dirty="0" smtClean="0"/>
              <a:t>We would advise pupils to read the individual course information and think about the course they would like to attend. All courses are popular and so we would strongly encourage pupils to consider selecting more than one course </a:t>
            </a:r>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7</a:t>
            </a:fld>
            <a:endParaRPr lang="en-GB"/>
          </a:p>
        </p:txBody>
      </p:sp>
    </p:spTree>
    <p:extLst>
      <p:ext uri="{BB962C8B-B14F-4D97-AF65-F5344CB8AC3E}">
        <p14:creationId xmlns:p14="http://schemas.microsoft.com/office/powerpoint/2010/main" val="426979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8</a:t>
            </a:fld>
            <a:endParaRPr lang="en-GB"/>
          </a:p>
        </p:txBody>
      </p:sp>
    </p:spTree>
    <p:extLst>
      <p:ext uri="{BB962C8B-B14F-4D97-AF65-F5344CB8AC3E}">
        <p14:creationId xmlns:p14="http://schemas.microsoft.com/office/powerpoint/2010/main" val="414801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b="1" dirty="0" smtClean="0"/>
              <a:t>Notes for Presenters</a:t>
            </a:r>
          </a:p>
          <a:p>
            <a:pPr eaLnBrk="1" hangingPunct="1">
              <a:lnSpc>
                <a:spcPct val="90000"/>
              </a:lnSpc>
            </a:pPr>
            <a:endParaRPr lang="en-GB" altLang="en-US" b="1" dirty="0" smtClean="0"/>
          </a:p>
          <a:p>
            <a:pPr eaLnBrk="1" hangingPunct="1">
              <a:lnSpc>
                <a:spcPct val="90000"/>
              </a:lnSpc>
              <a:buFontTx/>
              <a:buChar char="•"/>
            </a:pPr>
            <a:r>
              <a:rPr lang="en-GB" altLang="en-US" dirty="0" smtClean="0"/>
              <a:t>Pupils report the following benefits after attending a </a:t>
            </a:r>
            <a:r>
              <a:rPr lang="en-GB" altLang="en-US" dirty="0" err="1" smtClean="0"/>
              <a:t>UniFest</a:t>
            </a:r>
            <a:r>
              <a:rPr lang="en-GB" altLang="en-US" dirty="0" smtClean="0"/>
              <a:t> event:</a:t>
            </a:r>
          </a:p>
          <a:p>
            <a:pPr eaLnBrk="1" hangingPunct="1">
              <a:lnSpc>
                <a:spcPct val="90000"/>
              </a:lnSpc>
            </a:pPr>
            <a:endParaRPr lang="en-GB" altLang="en-US" dirty="0" smtClean="0"/>
          </a:p>
          <a:p>
            <a:pPr eaLnBrk="1" hangingPunct="1">
              <a:lnSpc>
                <a:spcPct val="90000"/>
              </a:lnSpc>
              <a:buFontTx/>
              <a:buChar char="•"/>
            </a:pPr>
            <a:r>
              <a:rPr lang="en-GB" altLang="en-US" b="1" dirty="0" smtClean="0"/>
              <a:t>Interpersonal Skills</a:t>
            </a:r>
            <a:endParaRPr lang="en-GB" altLang="en-US" dirty="0" smtClean="0"/>
          </a:p>
          <a:p>
            <a:pPr eaLnBrk="1" hangingPunct="1">
              <a:lnSpc>
                <a:spcPct val="90000"/>
              </a:lnSpc>
            </a:pPr>
            <a:r>
              <a:rPr lang="en-GB" altLang="en-US" dirty="0" smtClean="0"/>
              <a:t>Communication, Time Management/working under pressure, how to plan and give a presentation in front of an audience, independence, confidence</a:t>
            </a:r>
          </a:p>
          <a:p>
            <a:pPr eaLnBrk="1" hangingPunct="1">
              <a:lnSpc>
                <a:spcPct val="90000"/>
              </a:lnSpc>
            </a:pPr>
            <a:endParaRPr lang="en-GB" altLang="en-US" dirty="0" smtClean="0"/>
          </a:p>
          <a:p>
            <a:pPr eaLnBrk="1" hangingPunct="1">
              <a:lnSpc>
                <a:spcPct val="90000"/>
              </a:lnSpc>
              <a:buFontTx/>
              <a:buChar char="•"/>
            </a:pPr>
            <a:r>
              <a:rPr lang="en-GB" altLang="en-US" b="1" dirty="0" smtClean="0"/>
              <a:t>Social Skills</a:t>
            </a:r>
            <a:endParaRPr lang="en-GB" altLang="en-US" dirty="0" smtClean="0"/>
          </a:p>
          <a:p>
            <a:pPr eaLnBrk="1" hangingPunct="1">
              <a:lnSpc>
                <a:spcPct val="90000"/>
              </a:lnSpc>
            </a:pPr>
            <a:r>
              <a:rPr lang="en-GB" altLang="en-US" dirty="0" smtClean="0"/>
              <a:t>Team working/how to work with others; meeting people from different backgrounds; diplomacy, respect and consideration of others’ opinions; socialising with a wide range of people from different backgrounds; making new friends</a:t>
            </a:r>
          </a:p>
          <a:p>
            <a:pPr eaLnBrk="1" hangingPunct="1">
              <a:lnSpc>
                <a:spcPct val="90000"/>
              </a:lnSpc>
            </a:pPr>
            <a:endParaRPr lang="en-GB" altLang="en-US" dirty="0" smtClean="0"/>
          </a:p>
          <a:p>
            <a:pPr eaLnBrk="1" hangingPunct="1">
              <a:lnSpc>
                <a:spcPct val="90000"/>
              </a:lnSpc>
              <a:buFontTx/>
              <a:buChar char="•"/>
            </a:pPr>
            <a:r>
              <a:rPr lang="en-GB" altLang="en-US" b="1" dirty="0" smtClean="0"/>
              <a:t>Specific subject knowledge</a:t>
            </a:r>
            <a:endParaRPr lang="en-GB" altLang="en-US" dirty="0" smtClean="0"/>
          </a:p>
          <a:p>
            <a:pPr eaLnBrk="1" hangingPunct="1">
              <a:lnSpc>
                <a:spcPct val="90000"/>
              </a:lnSpc>
            </a:pPr>
            <a:r>
              <a:rPr lang="en-GB" altLang="en-US" dirty="0" smtClean="0"/>
              <a:t>ICT skills, use of design packages, medical/first aid knowledge</a:t>
            </a:r>
          </a:p>
          <a:p>
            <a:pPr eaLnBrk="1" hangingPunct="1">
              <a:lnSpc>
                <a:spcPct val="90000"/>
              </a:lnSpc>
            </a:pPr>
            <a:endParaRPr lang="en-GB" altLang="en-US" dirty="0" smtClean="0"/>
          </a:p>
          <a:p>
            <a:pPr eaLnBrk="1" hangingPunct="1">
              <a:lnSpc>
                <a:spcPct val="90000"/>
              </a:lnSpc>
              <a:buFontTx/>
              <a:buChar char="•"/>
            </a:pPr>
            <a:r>
              <a:rPr lang="en-GB" altLang="en-US" b="1" dirty="0" smtClean="0"/>
              <a:t>Student life/university skills and experience</a:t>
            </a:r>
            <a:endParaRPr lang="en-GB" altLang="en-US" dirty="0" smtClean="0"/>
          </a:p>
          <a:p>
            <a:pPr eaLnBrk="1" hangingPunct="1">
              <a:lnSpc>
                <a:spcPct val="90000"/>
              </a:lnSpc>
            </a:pPr>
            <a:r>
              <a:rPr lang="en-GB" altLang="en-US" dirty="0" smtClean="0"/>
              <a:t>Experience of student life; understanding of academic subjects at HE level; structure and teaching style of a lecture; ability to deal with university life</a:t>
            </a:r>
          </a:p>
          <a:p>
            <a:pPr eaLnBrk="1" hangingPunct="1">
              <a:lnSpc>
                <a:spcPct val="90000"/>
              </a:lnSpc>
              <a:buFontTx/>
              <a:buChar char="•"/>
            </a:pP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D5C878F8-C005-444C-BA6C-B702E53CA94C}" type="slidenum">
              <a:rPr lang="en-GB" smtClean="0"/>
              <a:t>9</a:t>
            </a:fld>
            <a:endParaRPr lang="en-GB"/>
          </a:p>
        </p:txBody>
      </p:sp>
    </p:spTree>
    <p:extLst>
      <p:ext uri="{BB962C8B-B14F-4D97-AF65-F5344CB8AC3E}">
        <p14:creationId xmlns:p14="http://schemas.microsoft.com/office/powerpoint/2010/main" val="219513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3A36F9-4A20-4454-8BBD-18518275BC34}"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94268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3A36F9-4A20-4454-8BBD-18518275BC34}"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364492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3A36F9-4A20-4454-8BBD-18518275BC34}"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277664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3A36F9-4A20-4454-8BBD-18518275BC34}"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417410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A36F9-4A20-4454-8BBD-18518275BC34}"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93774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3A36F9-4A20-4454-8BBD-18518275BC34}"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310546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3A36F9-4A20-4454-8BBD-18518275BC34}" type="datetimeFigureOut">
              <a:rPr lang="en-GB" smtClean="0"/>
              <a:t>04/03/2020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176535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3A36F9-4A20-4454-8BBD-18518275BC34}" type="datetimeFigureOut">
              <a:rPr lang="en-GB" smtClean="0"/>
              <a:t>04/03/2020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210970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A36F9-4A20-4454-8BBD-18518275BC34}" type="datetimeFigureOut">
              <a:rPr lang="en-GB" smtClean="0"/>
              <a:t>04/03/2020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23792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3A36F9-4A20-4454-8BBD-18518275BC34}"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330417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3A36F9-4A20-4454-8BBD-18518275BC34}"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5E0925-3CEF-41A0-904F-236C5159102F}" type="slidenum">
              <a:rPr lang="en-GB" smtClean="0"/>
              <a:t>‹#›</a:t>
            </a:fld>
            <a:endParaRPr lang="en-GB"/>
          </a:p>
        </p:txBody>
      </p:sp>
    </p:spTree>
    <p:extLst>
      <p:ext uri="{BB962C8B-B14F-4D97-AF65-F5344CB8AC3E}">
        <p14:creationId xmlns:p14="http://schemas.microsoft.com/office/powerpoint/2010/main" val="427681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A36F9-4A20-4454-8BBD-18518275BC34}" type="datetimeFigureOut">
              <a:rPr lang="en-GB" smtClean="0"/>
              <a:t>04/03/2020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E0925-3CEF-41A0-904F-236C5159102F}" type="slidenum">
              <a:rPr lang="en-GB" smtClean="0"/>
              <a:t>‹#›</a:t>
            </a:fld>
            <a:endParaRPr lang="en-GB"/>
          </a:p>
        </p:txBody>
      </p:sp>
    </p:spTree>
    <p:extLst>
      <p:ext uri="{BB962C8B-B14F-4D97-AF65-F5344CB8AC3E}">
        <p14:creationId xmlns:p14="http://schemas.microsoft.com/office/powerpoint/2010/main" val="132115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6.pn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2.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youtu.be/3G7nGsZ9QR8" TargetMode="External"/><Relationship Id="rId5" Type="http://schemas.openxmlformats.org/officeDocument/2006/relationships/image" Target="../media/image4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imhigherwm.ac.uk/" TargetMode="External"/><Relationship Id="rId5" Type="http://schemas.openxmlformats.org/officeDocument/2006/relationships/image" Target="../media/image57.jpeg"/><Relationship Id="rId4" Type="http://schemas.openxmlformats.org/officeDocument/2006/relationships/image" Target="../media/image56.jp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2.wdp"/><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73"/>
          <a:stretch/>
        </p:blipFill>
        <p:spPr>
          <a:xfrm>
            <a:off x="-35442" y="-7088"/>
            <a:ext cx="12241619" cy="6865088"/>
          </a:xfrm>
          <a:prstGeom prst="rect">
            <a:avLst/>
          </a:prstGeom>
        </p:spPr>
      </p:pic>
      <p:sp>
        <p:nvSpPr>
          <p:cNvPr id="8" name="Rectangle 7"/>
          <p:cNvSpPr/>
          <p:nvPr/>
        </p:nvSpPr>
        <p:spPr>
          <a:xfrm>
            <a:off x="-35442" y="0"/>
            <a:ext cx="122353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094236" y="428595"/>
            <a:ext cx="5976000" cy="5976000"/>
          </a:xfrm>
          <a:prstGeom prst="ellipse">
            <a:avLst/>
          </a:prstGeom>
          <a:solidFill>
            <a:srgbClr val="E7358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Block Arc 5"/>
          <p:cNvSpPr/>
          <p:nvPr/>
        </p:nvSpPr>
        <p:spPr>
          <a:xfrm rot="16200000">
            <a:off x="3108000" y="428596"/>
            <a:ext cx="5976000" cy="5976000"/>
          </a:xfrm>
          <a:prstGeom prst="blockArc">
            <a:avLst>
              <a:gd name="adj1" fmla="val 10800000"/>
              <a:gd name="adj2" fmla="val 0"/>
              <a:gd name="adj3" fmla="val 10292"/>
            </a:avLst>
          </a:prstGeom>
          <a:solidFill>
            <a:srgbClr val="E73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Box 1"/>
          <p:cNvSpPr txBox="1"/>
          <p:nvPr/>
        </p:nvSpPr>
        <p:spPr>
          <a:xfrm>
            <a:off x="3949400" y="2491162"/>
            <a:ext cx="5086494" cy="1569660"/>
          </a:xfrm>
          <a:prstGeom prst="rect">
            <a:avLst/>
          </a:prstGeom>
          <a:noFill/>
        </p:spPr>
        <p:txBody>
          <a:bodyPr wrap="square" rtlCol="0">
            <a:spAutoFit/>
          </a:bodyPr>
          <a:lstStyle/>
          <a:p>
            <a:r>
              <a:rPr lang="en-GB" sz="9600" b="1" dirty="0" smtClean="0">
                <a:solidFill>
                  <a:schemeClr val="bg1"/>
                </a:solidFill>
              </a:rPr>
              <a:t>UNIFEST</a:t>
            </a:r>
          </a:p>
        </p:txBody>
      </p:sp>
      <p:sp>
        <p:nvSpPr>
          <p:cNvPr id="3" name="Rectangle 2"/>
          <p:cNvSpPr/>
          <p:nvPr/>
        </p:nvSpPr>
        <p:spPr>
          <a:xfrm>
            <a:off x="3975420" y="3425456"/>
            <a:ext cx="2262158" cy="1323439"/>
          </a:xfrm>
          <a:prstGeom prst="rect">
            <a:avLst/>
          </a:prstGeom>
        </p:spPr>
        <p:txBody>
          <a:bodyPr wrap="none">
            <a:spAutoFit/>
          </a:bodyPr>
          <a:lstStyle/>
          <a:p>
            <a:r>
              <a:rPr lang="en-GB" sz="8000" b="1" dirty="0">
                <a:solidFill>
                  <a:srgbClr val="FFCC00"/>
                </a:solidFill>
              </a:rPr>
              <a:t>2020</a:t>
            </a:r>
            <a:endParaRPr lang="en-GB" sz="9600" b="1" dirty="0">
              <a:solidFill>
                <a:srgbClr val="FFCC00"/>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0984" y="1239611"/>
            <a:ext cx="1842503" cy="1373560"/>
          </a:xfrm>
          <a:prstGeom prst="rect">
            <a:avLst/>
          </a:prstGeom>
        </p:spPr>
      </p:pic>
    </p:spTree>
    <p:extLst>
      <p:ext uri="{BB962C8B-B14F-4D97-AF65-F5344CB8AC3E}">
        <p14:creationId xmlns:p14="http://schemas.microsoft.com/office/powerpoint/2010/main" val="72818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4310"/>
        </a:solidFill>
        <a:effectLst/>
      </p:bgPr>
    </p:bg>
    <p:spTree>
      <p:nvGrpSpPr>
        <p:cNvPr id="1" name=""/>
        <p:cNvGrpSpPr/>
        <p:nvPr/>
      </p:nvGrpSpPr>
      <p:grpSpPr>
        <a:xfrm>
          <a:off x="0" y="0"/>
          <a:ext cx="0" cy="0"/>
          <a:chOff x="0" y="0"/>
          <a:chExt cx="0" cy="0"/>
        </a:xfrm>
      </p:grpSpPr>
      <p:sp>
        <p:nvSpPr>
          <p:cNvPr id="9" name="Rectangle 8"/>
          <p:cNvSpPr/>
          <p:nvPr/>
        </p:nvSpPr>
        <p:spPr>
          <a:xfrm>
            <a:off x="459045" y="539611"/>
            <a:ext cx="5460451" cy="60807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13243" y="393434"/>
            <a:ext cx="5182994" cy="923330"/>
          </a:xfrm>
          <a:prstGeom prst="rect">
            <a:avLst/>
          </a:prstGeom>
          <a:noFill/>
        </p:spPr>
        <p:txBody>
          <a:bodyPr wrap="square" rtlCol="0">
            <a:spAutoFit/>
          </a:bodyPr>
          <a:lstStyle/>
          <a:p>
            <a:r>
              <a:rPr lang="en-GB" sz="5400" b="1" dirty="0" smtClean="0">
                <a:solidFill>
                  <a:schemeClr val="bg1"/>
                </a:solidFill>
              </a:rPr>
              <a:t>INSERT HEADING</a:t>
            </a:r>
            <a:endParaRPr lang="en-GB" sz="5400" b="1" dirty="0">
              <a:solidFill>
                <a:schemeClr val="bg1"/>
              </a:solidFill>
            </a:endParaRPr>
          </a:p>
        </p:txBody>
      </p:sp>
      <p:sp>
        <p:nvSpPr>
          <p:cNvPr id="11" name="TextBox 10"/>
          <p:cNvSpPr txBox="1"/>
          <p:nvPr/>
        </p:nvSpPr>
        <p:spPr>
          <a:xfrm>
            <a:off x="430997" y="1616706"/>
            <a:ext cx="11400551" cy="461665"/>
          </a:xfrm>
          <a:prstGeom prst="rect">
            <a:avLst/>
          </a:prstGeom>
          <a:noFill/>
        </p:spPr>
        <p:txBody>
          <a:bodyPr wrap="square" rtlCol="0">
            <a:spAutoFit/>
          </a:bodyPr>
          <a:lstStyle/>
          <a:p>
            <a:r>
              <a:rPr lang="en-GB" sz="2400" b="1" dirty="0" smtClean="0">
                <a:solidFill>
                  <a:schemeClr val="bg1"/>
                </a:solidFill>
              </a:rPr>
              <a:t>Insert text</a:t>
            </a:r>
            <a:endParaRPr lang="en-GB" sz="4000" b="1" dirty="0">
              <a:solidFill>
                <a:schemeClr val="bg1"/>
              </a:solidFill>
            </a:endParaRPr>
          </a:p>
        </p:txBody>
      </p:sp>
      <p:sp>
        <p:nvSpPr>
          <p:cNvPr id="13" name="Oval 12"/>
          <p:cNvSpPr/>
          <p:nvPr/>
        </p:nvSpPr>
        <p:spPr>
          <a:xfrm>
            <a:off x="4886455" y="3241310"/>
            <a:ext cx="2520000" cy="252000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2413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7781193" y="4685907"/>
            <a:ext cx="483885" cy="45083"/>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pic>
        <p:nvPicPr>
          <p:cNvPr id="19"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754" y="0"/>
            <a:ext cx="337502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7754" y="3454400"/>
            <a:ext cx="5105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798471" y="0"/>
            <a:ext cx="292576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481929" y="0"/>
            <a:ext cx="4038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853529" y="3576638"/>
            <a:ext cx="26670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54842" y="4953000"/>
            <a:ext cx="2198687" cy="1938338"/>
          </a:xfrm>
          <a:prstGeom prst="rect">
            <a:avLst/>
          </a:prstGeom>
          <a:noFill/>
          <a:ln>
            <a:noFill/>
          </a:ln>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4699" algn="ctr">
                <a:solidFill>
                  <a:schemeClr val="tx1"/>
                </a:solidFill>
                <a:miter lim="800000"/>
                <a:headEnd/>
                <a:tailEnd/>
              </a14:hiddenLine>
            </a:ext>
          </a:extLst>
        </p:spPr>
      </p:pic>
      <p:pic>
        <p:nvPicPr>
          <p:cNvPr id="28" name="Picture 9"/>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260559" y="-7938"/>
            <a:ext cx="1817687" cy="1587501"/>
          </a:xfrm>
          <a:prstGeom prst="rect">
            <a:avLst/>
          </a:prstGeom>
          <a:noFill/>
          <a:ln>
            <a:noFill/>
          </a:ln>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4699" algn="ctr">
                <a:solidFill>
                  <a:schemeClr val="tx1"/>
                </a:solidFill>
                <a:miter lim="800000"/>
                <a:headEnd/>
                <a:tailEnd/>
              </a14:hiddenLine>
            </a:ext>
          </a:extLst>
        </p:spPr>
      </p:pic>
      <p:pic>
        <p:nvPicPr>
          <p:cNvPr id="29" name="Picture 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7754" y="1909763"/>
            <a:ext cx="2816225" cy="1666875"/>
          </a:xfrm>
          <a:prstGeom prst="rect">
            <a:avLst/>
          </a:prstGeom>
          <a:noFill/>
          <a:ln>
            <a:noFill/>
          </a:ln>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4699" algn="ctr">
                <a:solidFill>
                  <a:schemeClr val="tx1"/>
                </a:solidFill>
                <a:miter lim="800000"/>
                <a:headEnd/>
                <a:tailEnd/>
              </a14:hiddenLine>
            </a:ext>
          </a:extLst>
        </p:spPr>
      </p:pic>
      <p:pic>
        <p:nvPicPr>
          <p:cNvPr id="30" name="Picture 1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340472" y="3123867"/>
            <a:ext cx="2290762" cy="1828800"/>
          </a:xfrm>
          <a:prstGeom prst="rect">
            <a:avLst/>
          </a:prstGeom>
          <a:noFill/>
          <a:ln>
            <a:noFill/>
          </a:ln>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4699" algn="ctr">
                <a:solidFill>
                  <a:schemeClr val="tx1"/>
                </a:solidFill>
                <a:miter lim="800000"/>
                <a:headEnd/>
                <a:tailEnd/>
              </a14:hiddenLine>
            </a:ext>
          </a:extLst>
        </p:spPr>
      </p:pic>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pic>
        <p:nvPicPr>
          <p:cNvPr id="32" name="Picture 2"/>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bwMode="auto">
          <a:xfrm>
            <a:off x="9511267" y="-12304"/>
            <a:ext cx="2714261" cy="216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spect="1"/>
          </p:cNvPicPr>
          <p:nvPr/>
        </p:nvPicPr>
        <p:blipFill rotWithShape="1">
          <a:blip r:embed="rId15" cstate="email">
            <a:extLst>
              <a:ext uri="{28A0092B-C50C-407E-A947-70E740481C1C}">
                <a14:useLocalDpi xmlns:a14="http://schemas.microsoft.com/office/drawing/2010/main"/>
              </a:ext>
            </a:extLst>
          </a:blip>
          <a:srcRect r="-1251"/>
          <a:stretch/>
        </p:blipFill>
        <p:spPr bwMode="auto">
          <a:xfrm>
            <a:off x="9511216" y="4581401"/>
            <a:ext cx="2714312" cy="232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2860" t="2416" r="7009" b="12479"/>
          <a:stretch/>
        </p:blipFill>
        <p:spPr bwMode="auto">
          <a:xfrm>
            <a:off x="9514334" y="2156670"/>
            <a:ext cx="2706589" cy="2426075"/>
          </a:xfrm>
          <a:prstGeom prst="rect">
            <a:avLst/>
          </a:prstGeom>
          <a:noFill/>
          <a:ln>
            <a:noFill/>
          </a:ln>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4699" algn="ctr">
                <a:solidFill>
                  <a:schemeClr val="tx1"/>
                </a:solidFill>
                <a:miter lim="800000"/>
                <a:headEnd/>
                <a:tailEnd/>
              </a14:hiddenLine>
            </a:ext>
          </a:extLst>
        </p:spPr>
      </p:pic>
    </p:spTree>
    <p:extLst>
      <p:ext uri="{BB962C8B-B14F-4D97-AF65-F5344CB8AC3E}">
        <p14:creationId xmlns:p14="http://schemas.microsoft.com/office/powerpoint/2010/main" val="209920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7940880" cy="608073"/>
          </a:xfrm>
          <a:prstGeom prst="rect">
            <a:avLst/>
          </a:prstGeom>
          <a:solidFill>
            <a:srgbClr val="33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6" y="368034"/>
            <a:ext cx="7800551" cy="923330"/>
          </a:xfrm>
          <a:prstGeom prst="rect">
            <a:avLst/>
          </a:prstGeom>
          <a:noFill/>
        </p:spPr>
        <p:txBody>
          <a:bodyPr wrap="square" rtlCol="0">
            <a:spAutoFit/>
          </a:bodyPr>
          <a:lstStyle/>
          <a:p>
            <a:r>
              <a:rPr lang="en-GB" sz="5400" b="1" dirty="0" smtClean="0">
                <a:solidFill>
                  <a:schemeClr val="bg1"/>
                </a:solidFill>
              </a:rPr>
              <a:t>ONE STUDENT SUMS IT UP</a:t>
            </a:r>
            <a:endParaRPr lang="en-GB" sz="5400" b="1" dirty="0">
              <a:solidFill>
                <a:schemeClr val="bg1"/>
              </a:solidFill>
            </a:endParaRPr>
          </a:p>
        </p:txBody>
      </p:sp>
      <p:sp>
        <p:nvSpPr>
          <p:cNvPr id="18" name="Oval 17"/>
          <p:cNvSpPr/>
          <p:nvPr/>
        </p:nvSpPr>
        <p:spPr>
          <a:xfrm flipH="1">
            <a:off x="8976464" y="515079"/>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413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flipV="1">
            <a:off x="8717005" y="5394121"/>
            <a:ext cx="502496" cy="159392"/>
          </a:xfrm>
          <a:prstGeom prst="line">
            <a:avLst/>
          </a:prstGeom>
          <a:ln w="88900" cap="rnd">
            <a:solidFill>
              <a:srgbClr val="32ABE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0385571" y="3307336"/>
            <a:ext cx="50233" cy="405242"/>
          </a:xfrm>
          <a:prstGeom prst="line">
            <a:avLst/>
          </a:prstGeom>
          <a:ln w="88900" cap="rnd">
            <a:solidFill>
              <a:srgbClr val="32ABE2"/>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flipH="1">
            <a:off x="9499864" y="3953828"/>
            <a:ext cx="2196000" cy="2196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032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341292" y="5165299"/>
            <a:ext cx="1080000" cy="1080000"/>
          </a:xfrm>
          <a:prstGeom prst="ellipse">
            <a:avLst/>
          </a:prstGeom>
          <a:solidFill>
            <a:schemeClr val="bg1"/>
          </a:solidFill>
          <a:ln w="14605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5"/>
          <p:cNvSpPr>
            <a:spLocks noChangeArrowheads="1"/>
          </p:cNvSpPr>
          <p:nvPr/>
        </p:nvSpPr>
        <p:spPr bwMode="auto">
          <a:xfrm>
            <a:off x="382947" y="1272132"/>
            <a:ext cx="784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699"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2800" b="1" dirty="0">
              <a:latin typeface="Comic Sans MS" panose="030F0702030302020204" pitchFamily="66" charset="0"/>
            </a:endParaRPr>
          </a:p>
          <a:p>
            <a:pPr algn="ctr" eaLnBrk="1" hangingPunct="1">
              <a:spcBef>
                <a:spcPct val="0"/>
              </a:spcBef>
              <a:buFontTx/>
              <a:buNone/>
            </a:pPr>
            <a:r>
              <a:rPr lang="en-GB" altLang="en-US" sz="2800" b="1" i="1" dirty="0">
                <a:solidFill>
                  <a:srgbClr val="33ACE3"/>
                </a:solidFill>
                <a:latin typeface="+mn-lt"/>
              </a:rPr>
              <a:t>“It was a great experience and an opportunity to find out what it would be like to go to University. I also made some new friends and learnt new things.</a:t>
            </a:r>
          </a:p>
          <a:p>
            <a:pPr algn="ctr" eaLnBrk="1" hangingPunct="1">
              <a:spcBef>
                <a:spcPct val="0"/>
              </a:spcBef>
              <a:buFontTx/>
              <a:buNone/>
            </a:pPr>
            <a:endParaRPr lang="en-GB" altLang="en-US" sz="2800" b="1" i="1" dirty="0">
              <a:solidFill>
                <a:srgbClr val="33ACE3"/>
              </a:solidFill>
              <a:latin typeface="+mn-lt"/>
            </a:endParaRPr>
          </a:p>
          <a:p>
            <a:pPr algn="ctr" eaLnBrk="1" hangingPunct="1">
              <a:spcBef>
                <a:spcPct val="0"/>
              </a:spcBef>
              <a:buFontTx/>
              <a:buNone/>
            </a:pPr>
            <a:r>
              <a:rPr lang="en-GB" altLang="en-US" sz="2800" b="1" i="1" dirty="0">
                <a:solidFill>
                  <a:srgbClr val="33ACE3"/>
                </a:solidFill>
                <a:latin typeface="+mn-lt"/>
              </a:rPr>
              <a:t> It helped me to make my decision about what to do next. I also gained new skills in communication, team work, organisation, time management and social skills”</a:t>
            </a:r>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524" y="5738737"/>
            <a:ext cx="1214317" cy="905256"/>
          </a:xfrm>
          <a:prstGeom prst="rect">
            <a:avLst/>
          </a:prstGeom>
        </p:spPr>
      </p:pic>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89070" y="5384977"/>
            <a:ext cx="586789" cy="603797"/>
          </a:xfrm>
          <a:prstGeom prst="rect">
            <a:avLst/>
          </a:prstGeom>
        </p:spPr>
      </p:pic>
    </p:spTree>
    <p:extLst>
      <p:ext uri="{BB962C8B-B14F-4D97-AF65-F5344CB8AC3E}">
        <p14:creationId xmlns:p14="http://schemas.microsoft.com/office/powerpoint/2010/main" val="2567984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5460451" cy="608073"/>
          </a:xfrm>
          <a:prstGeom prst="rect">
            <a:avLst/>
          </a:prstGeom>
          <a:solidFill>
            <a:srgbClr val="C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6" y="355334"/>
            <a:ext cx="5665003" cy="923330"/>
          </a:xfrm>
          <a:prstGeom prst="rect">
            <a:avLst/>
          </a:prstGeom>
          <a:noFill/>
        </p:spPr>
        <p:txBody>
          <a:bodyPr wrap="square" rtlCol="0">
            <a:spAutoFit/>
          </a:bodyPr>
          <a:lstStyle/>
          <a:p>
            <a:r>
              <a:rPr lang="en-GB" sz="5400" b="1" dirty="0" smtClean="0">
                <a:solidFill>
                  <a:schemeClr val="bg1"/>
                </a:solidFill>
              </a:rPr>
              <a:t>SEE FOR YOURSELF</a:t>
            </a:r>
            <a:endParaRPr lang="en-GB" sz="5400" b="1" dirty="0">
              <a:solidFill>
                <a:schemeClr val="bg1"/>
              </a:solidFil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pic>
        <p:nvPicPr>
          <p:cNvPr id="13" name="Picture 2" descr="Screen, Monitor, Computer, Pc, Technology, Interne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3123" y="1653674"/>
            <a:ext cx="7525752" cy="55129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6100" y="1991105"/>
            <a:ext cx="5981509" cy="3364599"/>
          </a:xfrm>
          <a:prstGeom prst="rect">
            <a:avLst/>
          </a:prstGeom>
        </p:spPr>
      </p:pic>
    </p:spTree>
    <p:extLst>
      <p:ext uri="{BB962C8B-B14F-4D97-AF65-F5344CB8AC3E}">
        <p14:creationId xmlns:p14="http://schemas.microsoft.com/office/powerpoint/2010/main" val="2171491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5460451" cy="608073"/>
          </a:xfrm>
          <a:prstGeom prst="rect">
            <a:avLst/>
          </a:prstGeom>
          <a:solidFill>
            <a:srgbClr val="E6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7" y="393434"/>
            <a:ext cx="5332240" cy="923330"/>
          </a:xfrm>
          <a:prstGeom prst="rect">
            <a:avLst/>
          </a:prstGeom>
          <a:noFill/>
        </p:spPr>
        <p:txBody>
          <a:bodyPr wrap="square" rtlCol="0">
            <a:spAutoFit/>
          </a:bodyPr>
          <a:lstStyle/>
          <a:p>
            <a:r>
              <a:rPr lang="en-GB" sz="5400" b="1" dirty="0" smtClean="0">
                <a:solidFill>
                  <a:schemeClr val="bg1"/>
                </a:solidFill>
              </a:rPr>
              <a:t>HOW DO I APPLY?</a:t>
            </a:r>
            <a:endParaRPr lang="en-GB" sz="5400" b="1" dirty="0">
              <a:solidFill>
                <a:schemeClr val="bg1"/>
              </a:solidFill>
            </a:endParaRPr>
          </a:p>
        </p:txBody>
      </p:sp>
      <p:sp>
        <p:nvSpPr>
          <p:cNvPr id="12" name="Oval 11"/>
          <p:cNvSpPr/>
          <p:nvPr/>
        </p:nvSpPr>
        <p:spPr>
          <a:xfrm>
            <a:off x="9329449" y="752251"/>
            <a:ext cx="1440000" cy="1440000"/>
          </a:xfrm>
          <a:prstGeom prst="ellipse">
            <a:avLst/>
          </a:prstGeom>
          <a:solidFill>
            <a:schemeClr val="bg1"/>
          </a:solidFill>
          <a:ln w="17145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577672" y="3636084"/>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4130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9898912" y="2443694"/>
            <a:ext cx="63795" cy="855336"/>
          </a:xfrm>
          <a:prstGeom prst="line">
            <a:avLst/>
          </a:prstGeom>
          <a:ln w="88900" cap="rnd">
            <a:solidFill>
              <a:srgbClr val="E6007D"/>
            </a:solidFill>
          </a:ln>
        </p:spPr>
        <p:style>
          <a:lnRef idx="1">
            <a:schemeClr val="accent1"/>
          </a:lnRef>
          <a:fillRef idx="0">
            <a:schemeClr val="accent1"/>
          </a:fillRef>
          <a:effectRef idx="0">
            <a:schemeClr val="accent1"/>
          </a:effectRef>
          <a:fontRef idx="minor">
            <a:schemeClr val="tx1"/>
          </a:fontRef>
        </p:style>
      </p:cxnSp>
      <p:sp>
        <p:nvSpPr>
          <p:cNvPr id="24" name="Rectangle 12"/>
          <p:cNvSpPr txBox="1">
            <a:spLocks noRot="1" noChangeArrowheads="1"/>
          </p:cNvSpPr>
          <p:nvPr/>
        </p:nvSpPr>
        <p:spPr>
          <a:xfrm>
            <a:off x="849823" y="1834094"/>
            <a:ext cx="7467600" cy="6096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99"/>
              </a:buClr>
              <a:buFontTx/>
              <a:buNone/>
              <a:defRPr/>
            </a:pPr>
            <a:r>
              <a:rPr lang="en-GB" sz="9600" b="1" dirty="0">
                <a:solidFill>
                  <a:srgbClr val="E6007D"/>
                </a:solidFill>
              </a:rPr>
              <a:t>Ask your teacher for a Prospectus &amp; application form</a:t>
            </a:r>
          </a:p>
          <a:p>
            <a:pPr marL="0" indent="0">
              <a:buClr>
                <a:srgbClr val="990099"/>
              </a:buClr>
              <a:buFontTx/>
              <a:buNone/>
              <a:defRPr/>
            </a:pPr>
            <a:endParaRPr lang="en-GB" sz="9600" b="1" dirty="0">
              <a:solidFill>
                <a:srgbClr val="E6007D"/>
              </a:solidFill>
            </a:endParaRPr>
          </a:p>
          <a:p>
            <a:pPr marL="0" indent="0">
              <a:buClr>
                <a:srgbClr val="990099"/>
              </a:buClr>
              <a:buFontTx/>
              <a:buNone/>
              <a:defRPr/>
            </a:pPr>
            <a:r>
              <a:rPr lang="en-GB" sz="9600" b="1" dirty="0">
                <a:solidFill>
                  <a:srgbClr val="E6007D"/>
                </a:solidFill>
              </a:rPr>
              <a:t>Read the information, decide which events you would like to go to and check you meet the criteria</a:t>
            </a:r>
          </a:p>
          <a:p>
            <a:pPr marL="0" indent="0">
              <a:buClr>
                <a:srgbClr val="990099"/>
              </a:buClr>
              <a:buFontTx/>
              <a:buNone/>
              <a:defRPr/>
            </a:pPr>
            <a:endParaRPr lang="en-GB" sz="9600" b="1" dirty="0">
              <a:solidFill>
                <a:srgbClr val="E6007D"/>
              </a:solidFill>
            </a:endParaRPr>
          </a:p>
          <a:p>
            <a:pPr marL="0" indent="0">
              <a:buClr>
                <a:srgbClr val="990099"/>
              </a:buClr>
              <a:buFontTx/>
              <a:buNone/>
              <a:defRPr/>
            </a:pPr>
            <a:r>
              <a:rPr lang="en-GB" sz="9600" b="1" dirty="0">
                <a:solidFill>
                  <a:srgbClr val="E6007D"/>
                </a:solidFill>
              </a:rPr>
              <a:t>Talk to your parents/carers and complete the application form with them</a:t>
            </a:r>
          </a:p>
          <a:p>
            <a:pPr marL="0" indent="0">
              <a:buClr>
                <a:srgbClr val="990099"/>
              </a:buClr>
              <a:buFontTx/>
              <a:buNone/>
              <a:defRPr/>
            </a:pPr>
            <a:endParaRPr lang="en-GB" sz="9600" b="1" dirty="0">
              <a:solidFill>
                <a:srgbClr val="E6007D"/>
              </a:solidFill>
            </a:endParaRPr>
          </a:p>
          <a:p>
            <a:pPr marL="0" indent="0">
              <a:buClr>
                <a:srgbClr val="990099"/>
              </a:buClr>
              <a:buFontTx/>
              <a:buNone/>
              <a:defRPr/>
            </a:pPr>
            <a:r>
              <a:rPr lang="en-GB" sz="9600" b="1" dirty="0">
                <a:solidFill>
                  <a:srgbClr val="E6007D"/>
                </a:solidFill>
              </a:rPr>
              <a:t>Remember to choose more than one event (have a back up choice)</a:t>
            </a:r>
          </a:p>
          <a:p>
            <a:pPr marL="0" indent="0">
              <a:buClr>
                <a:srgbClr val="990099"/>
              </a:buClr>
              <a:buFontTx/>
              <a:buNone/>
              <a:defRPr/>
            </a:pPr>
            <a:endParaRPr lang="en-GB" sz="9600" b="1" dirty="0">
              <a:solidFill>
                <a:srgbClr val="E6007D"/>
              </a:solidFill>
            </a:endParaRPr>
          </a:p>
          <a:p>
            <a:pPr marL="0" indent="0">
              <a:buClr>
                <a:srgbClr val="990099"/>
              </a:buClr>
              <a:buFontTx/>
              <a:buNone/>
              <a:defRPr/>
            </a:pPr>
            <a:r>
              <a:rPr lang="en-GB" sz="9600" b="1" dirty="0">
                <a:solidFill>
                  <a:srgbClr val="E6007D"/>
                </a:solidFill>
              </a:rPr>
              <a:t>Return the form to your school</a:t>
            </a:r>
          </a:p>
          <a:p>
            <a:pPr>
              <a:buClr>
                <a:srgbClr val="990099"/>
              </a:buClr>
              <a:defRPr/>
            </a:pPr>
            <a:endParaRPr lang="en-GB" dirty="0" smtClean="0">
              <a:latin typeface="Calibri" panose="020F0502020204030204" pitchFamily="34" charset="0"/>
            </a:endParaRPr>
          </a:p>
          <a:p>
            <a:pPr marL="0" indent="0">
              <a:buClr>
                <a:srgbClr val="990099"/>
              </a:buClr>
              <a:buFontTx/>
              <a:buNone/>
              <a:defRPr/>
            </a:pPr>
            <a:endParaRPr lang="en-GB" dirty="0" smtClean="0">
              <a:solidFill>
                <a:srgbClr val="660066"/>
              </a:solidFill>
              <a:effectLst>
                <a:outerShdw blurRad="38100" dist="38100" dir="2700000" algn="tl">
                  <a:srgbClr val="C0C0C0"/>
                </a:outerShdw>
              </a:effectLst>
            </a:endParaRPr>
          </a:p>
          <a:p>
            <a:pPr>
              <a:buClr>
                <a:srgbClr val="990099"/>
              </a:buClr>
              <a:buFontTx/>
              <a:buNone/>
              <a:defRPr/>
            </a:pPr>
            <a:endParaRPr lang="en-GB" dirty="0" smtClean="0">
              <a:solidFill>
                <a:srgbClr val="660066"/>
              </a:solidFill>
              <a:effectLst>
                <a:outerShdw blurRad="38100" dist="38100" dir="2700000" algn="tl">
                  <a:srgbClr val="C0C0C0"/>
                </a:outerShdw>
              </a:effectLst>
            </a:endParaRPr>
          </a:p>
          <a:p>
            <a:pPr>
              <a:buFontTx/>
              <a:buNone/>
              <a:defRPr/>
            </a:pPr>
            <a:endParaRPr lang="en-GB" dirty="0" smtClean="0">
              <a:solidFill>
                <a:srgbClr val="660066"/>
              </a:solidFill>
              <a:effectLst>
                <a:outerShdw blurRad="38100" dist="38100" dir="2700000" algn="tl">
                  <a:srgbClr val="C0C0C0"/>
                </a:outerShdw>
              </a:effectLst>
            </a:endParaRPr>
          </a:p>
        </p:txBody>
      </p:sp>
      <p:sp>
        <p:nvSpPr>
          <p:cNvPr id="3" name="TextBox 2"/>
          <p:cNvSpPr txBox="1"/>
          <p:nvPr/>
        </p:nvSpPr>
        <p:spPr>
          <a:xfrm>
            <a:off x="289841" y="1488449"/>
            <a:ext cx="947956" cy="1015663"/>
          </a:xfrm>
          <a:prstGeom prst="rect">
            <a:avLst/>
          </a:prstGeom>
          <a:noFill/>
        </p:spPr>
        <p:txBody>
          <a:bodyPr wrap="square" rtlCol="0">
            <a:spAutoFit/>
          </a:bodyPr>
          <a:lstStyle/>
          <a:p>
            <a:r>
              <a:rPr lang="en-GB" sz="6000" b="1" dirty="0" smtClean="0">
                <a:solidFill>
                  <a:srgbClr val="E6007D"/>
                </a:solidFill>
                <a:sym typeface="Wingdings" panose="05000000000000000000" pitchFamily="2" charset="2"/>
              </a:rPr>
              <a:t></a:t>
            </a:r>
            <a:endParaRPr lang="en-GB" b="1" dirty="0">
              <a:solidFill>
                <a:srgbClr val="E6007D"/>
              </a:solidFill>
            </a:endParaRPr>
          </a:p>
        </p:txBody>
      </p:sp>
      <p:sp>
        <p:nvSpPr>
          <p:cNvPr id="25" name="TextBox 24"/>
          <p:cNvSpPr txBox="1"/>
          <p:nvPr/>
        </p:nvSpPr>
        <p:spPr>
          <a:xfrm>
            <a:off x="289841" y="2380696"/>
            <a:ext cx="947956" cy="1015663"/>
          </a:xfrm>
          <a:prstGeom prst="rect">
            <a:avLst/>
          </a:prstGeom>
          <a:noFill/>
        </p:spPr>
        <p:txBody>
          <a:bodyPr wrap="square" rtlCol="0">
            <a:spAutoFit/>
          </a:bodyPr>
          <a:lstStyle/>
          <a:p>
            <a:r>
              <a:rPr lang="en-GB" sz="6000" b="1" dirty="0" smtClean="0">
                <a:solidFill>
                  <a:srgbClr val="E6007D"/>
                </a:solidFill>
                <a:sym typeface="Wingdings" panose="05000000000000000000" pitchFamily="2" charset="2"/>
              </a:rPr>
              <a:t></a:t>
            </a:r>
            <a:endParaRPr lang="en-GB" b="1" dirty="0">
              <a:solidFill>
                <a:srgbClr val="E6007D"/>
              </a:solidFill>
            </a:endParaRPr>
          </a:p>
        </p:txBody>
      </p:sp>
      <p:sp>
        <p:nvSpPr>
          <p:cNvPr id="26" name="TextBox 25"/>
          <p:cNvSpPr txBox="1"/>
          <p:nvPr/>
        </p:nvSpPr>
        <p:spPr>
          <a:xfrm>
            <a:off x="289841" y="3341235"/>
            <a:ext cx="947956" cy="1015663"/>
          </a:xfrm>
          <a:prstGeom prst="rect">
            <a:avLst/>
          </a:prstGeom>
          <a:noFill/>
        </p:spPr>
        <p:txBody>
          <a:bodyPr wrap="square" rtlCol="0">
            <a:spAutoFit/>
          </a:bodyPr>
          <a:lstStyle/>
          <a:p>
            <a:r>
              <a:rPr lang="en-GB" sz="6000" b="1" dirty="0" smtClean="0">
                <a:solidFill>
                  <a:srgbClr val="E6007D"/>
                </a:solidFill>
                <a:sym typeface="Wingdings" panose="05000000000000000000" pitchFamily="2" charset="2"/>
              </a:rPr>
              <a:t></a:t>
            </a:r>
            <a:endParaRPr lang="en-GB" b="1" dirty="0">
              <a:solidFill>
                <a:srgbClr val="E6007D"/>
              </a:solidFill>
            </a:endParaRPr>
          </a:p>
        </p:txBody>
      </p:sp>
      <p:sp>
        <p:nvSpPr>
          <p:cNvPr id="27" name="TextBox 26"/>
          <p:cNvSpPr txBox="1"/>
          <p:nvPr/>
        </p:nvSpPr>
        <p:spPr>
          <a:xfrm>
            <a:off x="289841" y="4356898"/>
            <a:ext cx="947956" cy="1015663"/>
          </a:xfrm>
          <a:prstGeom prst="rect">
            <a:avLst/>
          </a:prstGeom>
          <a:noFill/>
        </p:spPr>
        <p:txBody>
          <a:bodyPr wrap="square" rtlCol="0">
            <a:spAutoFit/>
          </a:bodyPr>
          <a:lstStyle/>
          <a:p>
            <a:r>
              <a:rPr lang="en-GB" sz="6000" b="1" dirty="0" smtClean="0">
                <a:solidFill>
                  <a:srgbClr val="E6007D"/>
                </a:solidFill>
                <a:sym typeface="Wingdings" panose="05000000000000000000" pitchFamily="2" charset="2"/>
              </a:rPr>
              <a:t></a:t>
            </a:r>
            <a:endParaRPr lang="en-GB" b="1" dirty="0">
              <a:solidFill>
                <a:srgbClr val="E6007D"/>
              </a:solidFill>
            </a:endParaRPr>
          </a:p>
        </p:txBody>
      </p:sp>
      <p:sp>
        <p:nvSpPr>
          <p:cNvPr id="28" name="TextBox 27"/>
          <p:cNvSpPr txBox="1"/>
          <p:nvPr/>
        </p:nvSpPr>
        <p:spPr>
          <a:xfrm>
            <a:off x="289841" y="5268544"/>
            <a:ext cx="947956" cy="1015663"/>
          </a:xfrm>
          <a:prstGeom prst="rect">
            <a:avLst/>
          </a:prstGeom>
          <a:noFill/>
        </p:spPr>
        <p:txBody>
          <a:bodyPr wrap="square" rtlCol="0">
            <a:spAutoFit/>
          </a:bodyPr>
          <a:lstStyle/>
          <a:p>
            <a:r>
              <a:rPr lang="en-GB" sz="6000" b="1" dirty="0" smtClean="0">
                <a:solidFill>
                  <a:srgbClr val="E6007D"/>
                </a:solidFill>
                <a:sym typeface="Wingdings" panose="05000000000000000000" pitchFamily="2" charset="2"/>
              </a:rPr>
              <a:t></a:t>
            </a:r>
            <a:endParaRPr lang="en-GB" b="1" dirty="0">
              <a:solidFill>
                <a:srgbClr val="E6007D"/>
              </a:solidFill>
            </a:endParaRPr>
          </a:p>
        </p:txBody>
      </p:sp>
      <p:pic>
        <p:nvPicPr>
          <p:cNvPr id="29" name="Picture 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51640" y="1075826"/>
            <a:ext cx="662730" cy="679508"/>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spTree>
    <p:extLst>
      <p:ext uri="{BB962C8B-B14F-4D97-AF65-F5344CB8AC3E}">
        <p14:creationId xmlns:p14="http://schemas.microsoft.com/office/powerpoint/2010/main" val="940920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3550460734"/>
              </p:ext>
            </p:extLst>
          </p:nvPr>
        </p:nvGraphicFramePr>
        <p:xfrm>
          <a:off x="451399" y="3866208"/>
          <a:ext cx="11232000" cy="3071813"/>
        </p:xfrm>
        <a:graphic>
          <a:graphicData uri="http://schemas.openxmlformats.org/drawingml/2006/table">
            <a:tbl>
              <a:tblPr firstRow="1" bandRow="1">
                <a:tableStyleId>{2D5ABB26-0587-4C30-8999-92F81FD0307C}</a:tableStyleId>
              </a:tblPr>
              <a:tblGrid>
                <a:gridCol w="2808000">
                  <a:extLst>
                    <a:ext uri="{9D8B030D-6E8A-4147-A177-3AD203B41FA5}">
                      <a16:colId xmlns:a16="http://schemas.microsoft.com/office/drawing/2014/main" val="20000"/>
                    </a:ext>
                  </a:extLst>
                </a:gridCol>
                <a:gridCol w="2808000">
                  <a:extLst>
                    <a:ext uri="{9D8B030D-6E8A-4147-A177-3AD203B41FA5}">
                      <a16:colId xmlns:a16="http://schemas.microsoft.com/office/drawing/2014/main" val="20001"/>
                    </a:ext>
                  </a:extLst>
                </a:gridCol>
                <a:gridCol w="2808000">
                  <a:extLst>
                    <a:ext uri="{9D8B030D-6E8A-4147-A177-3AD203B41FA5}">
                      <a16:colId xmlns:a16="http://schemas.microsoft.com/office/drawing/2014/main" val="20002"/>
                    </a:ext>
                  </a:extLst>
                </a:gridCol>
                <a:gridCol w="2808000">
                  <a:extLst>
                    <a:ext uri="{9D8B030D-6E8A-4147-A177-3AD203B41FA5}">
                      <a16:colId xmlns:a16="http://schemas.microsoft.com/office/drawing/2014/main" val="20003"/>
                    </a:ext>
                  </a:extLst>
                </a:gridCol>
              </a:tblGrid>
              <a:tr h="1067053">
                <a:tc>
                  <a:txBody>
                    <a:bodyPr/>
                    <a:lstStyle/>
                    <a:p>
                      <a:pPr algn="ctr"/>
                      <a:r>
                        <a:rPr lang="en-GB" sz="2400" b="1" kern="1200" dirty="0" smtClean="0">
                          <a:solidFill>
                            <a:srgbClr val="32ABE2"/>
                          </a:solidFill>
                          <a:latin typeface="+mn-lt"/>
                          <a:ea typeface="+mn-ea"/>
                          <a:cs typeface="+mn-cs"/>
                        </a:rPr>
                        <a:t>Apply</a:t>
                      </a:r>
                    </a:p>
                    <a:p>
                      <a:pPr algn="ctr"/>
                      <a:r>
                        <a:rPr lang="en-GB" sz="1800" b="1" kern="1200" dirty="0" smtClean="0">
                          <a:solidFill>
                            <a:srgbClr val="32ABE2"/>
                          </a:solidFill>
                          <a:latin typeface="+mn-lt"/>
                          <a:ea typeface="+mn-ea"/>
                          <a:cs typeface="+mn-cs"/>
                        </a:rPr>
                        <a:t>(January-March)</a:t>
                      </a:r>
                      <a:endParaRPr lang="en-GB" sz="1800" b="1" kern="1200" dirty="0">
                        <a:solidFill>
                          <a:srgbClr val="32ABE2"/>
                        </a:solidFill>
                        <a:latin typeface="+mn-lt"/>
                        <a:ea typeface="+mn-ea"/>
                        <a:cs typeface="+mn-cs"/>
                      </a:endParaRPr>
                    </a:p>
                  </a:txBody>
                  <a:tcPr marT="45731" marB="45731"/>
                </a:tc>
                <a:tc>
                  <a:txBody>
                    <a:bodyPr/>
                    <a:lstStyle/>
                    <a:p>
                      <a:pPr algn="ctr"/>
                      <a:r>
                        <a:rPr lang="en-GB" sz="2400" b="1" kern="1200" dirty="0" smtClean="0">
                          <a:solidFill>
                            <a:srgbClr val="32ABE2"/>
                          </a:solidFill>
                          <a:latin typeface="+mn-lt"/>
                          <a:ea typeface="+mn-ea"/>
                          <a:cs typeface="+mn-cs"/>
                        </a:rPr>
                        <a:t>Result</a:t>
                      </a:r>
                    </a:p>
                    <a:p>
                      <a:pPr algn="ctr"/>
                      <a:r>
                        <a:rPr lang="en-GB" sz="1800" b="1" kern="1200" dirty="0" smtClean="0">
                          <a:solidFill>
                            <a:srgbClr val="32ABE2"/>
                          </a:solidFill>
                          <a:latin typeface="+mn-lt"/>
                          <a:ea typeface="+mn-ea"/>
                          <a:cs typeface="+mn-cs"/>
                        </a:rPr>
                        <a:t>(May)</a:t>
                      </a:r>
                      <a:endParaRPr lang="en-GB" sz="1800" b="1" kern="1200" dirty="0">
                        <a:solidFill>
                          <a:srgbClr val="32ABE2"/>
                        </a:solidFill>
                        <a:latin typeface="+mn-lt"/>
                        <a:ea typeface="+mn-ea"/>
                        <a:cs typeface="+mn-cs"/>
                      </a:endParaRPr>
                    </a:p>
                  </a:txBody>
                  <a:tcPr marT="45731" marB="45731"/>
                </a:tc>
                <a:tc>
                  <a:txBody>
                    <a:bodyPr/>
                    <a:lstStyle/>
                    <a:p>
                      <a:pPr algn="ctr"/>
                      <a:r>
                        <a:rPr lang="en-GB" sz="2400" b="1" kern="1200" dirty="0" smtClean="0">
                          <a:solidFill>
                            <a:srgbClr val="32ABE2"/>
                          </a:solidFill>
                          <a:latin typeface="+mn-lt"/>
                          <a:ea typeface="+mn-ea"/>
                          <a:cs typeface="+mn-cs"/>
                        </a:rPr>
                        <a:t>Get  Ready</a:t>
                      </a:r>
                      <a:endParaRPr lang="en-GB" sz="1800" b="1" kern="1200" dirty="0" smtClean="0">
                        <a:solidFill>
                          <a:srgbClr val="32ABE2"/>
                        </a:solidFill>
                        <a:latin typeface="+mn-lt"/>
                        <a:ea typeface="+mn-ea"/>
                        <a:cs typeface="+mn-cs"/>
                      </a:endParaRPr>
                    </a:p>
                    <a:p>
                      <a:pPr algn="ctr"/>
                      <a:r>
                        <a:rPr lang="en-GB" sz="1800" b="1" kern="1200" dirty="0" smtClean="0">
                          <a:solidFill>
                            <a:srgbClr val="32ABE2"/>
                          </a:solidFill>
                          <a:latin typeface="+mn-lt"/>
                          <a:ea typeface="+mn-ea"/>
                          <a:cs typeface="+mn-cs"/>
                        </a:rPr>
                        <a:t>(May-June)</a:t>
                      </a:r>
                      <a:endParaRPr lang="en-GB" sz="1800" b="1" kern="1200" dirty="0">
                        <a:solidFill>
                          <a:srgbClr val="32ABE2"/>
                        </a:solidFill>
                        <a:latin typeface="+mn-lt"/>
                        <a:ea typeface="+mn-ea"/>
                        <a:cs typeface="+mn-cs"/>
                      </a:endParaRPr>
                    </a:p>
                  </a:txBody>
                  <a:tcPr marT="45731" marB="45731"/>
                </a:tc>
                <a:tc>
                  <a:txBody>
                    <a:bodyPr/>
                    <a:lstStyle/>
                    <a:p>
                      <a:pPr algn="ctr"/>
                      <a:r>
                        <a:rPr lang="en-GB" sz="2400" b="1" kern="1200" dirty="0" smtClean="0">
                          <a:solidFill>
                            <a:srgbClr val="32ABE2"/>
                          </a:solidFill>
                          <a:latin typeface="+mn-lt"/>
                          <a:ea typeface="+mn-ea"/>
                          <a:cs typeface="+mn-cs"/>
                        </a:rPr>
                        <a:t>Go!</a:t>
                      </a:r>
                    </a:p>
                    <a:p>
                      <a:pPr algn="ctr"/>
                      <a:r>
                        <a:rPr lang="en-GB" sz="1800" b="1" kern="1200" dirty="0" smtClean="0">
                          <a:solidFill>
                            <a:srgbClr val="32ABE2"/>
                          </a:solidFill>
                          <a:latin typeface="+mn-lt"/>
                          <a:ea typeface="+mn-ea"/>
                          <a:cs typeface="+mn-cs"/>
                        </a:rPr>
                        <a:t>(July)</a:t>
                      </a:r>
                      <a:endParaRPr lang="en-GB" sz="1800" b="1" kern="1200" dirty="0">
                        <a:solidFill>
                          <a:srgbClr val="32ABE2"/>
                        </a:solidFill>
                        <a:latin typeface="+mn-lt"/>
                        <a:ea typeface="+mn-ea"/>
                        <a:cs typeface="+mn-cs"/>
                      </a:endParaRPr>
                    </a:p>
                  </a:txBody>
                  <a:tcPr marT="45731" marB="45731"/>
                </a:tc>
                <a:extLst>
                  <a:ext uri="{0D108BD9-81ED-4DB2-BD59-A6C34878D82A}">
                    <a16:rowId xmlns:a16="http://schemas.microsoft.com/office/drawing/2014/main" val="10000"/>
                  </a:ext>
                </a:extLst>
              </a:tr>
              <a:tr h="2004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32ABE2"/>
                          </a:solidFill>
                          <a:latin typeface="+mn-lt"/>
                          <a:ea typeface="+mn-ea"/>
                          <a:cs typeface="+mn-cs"/>
                        </a:rPr>
                        <a:t>You’ll receive a postcard letting you know we have received your application</a:t>
                      </a:r>
                    </a:p>
                    <a:p>
                      <a:pPr algn="ctr"/>
                      <a:endParaRPr lang="en-GB" sz="1600" b="1" kern="1200" dirty="0">
                        <a:solidFill>
                          <a:srgbClr val="32ABE2"/>
                        </a:solidFill>
                        <a:latin typeface="+mn-lt"/>
                        <a:ea typeface="+mn-ea"/>
                        <a:cs typeface="+mn-cs"/>
                      </a:endParaRP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32ABE2"/>
                          </a:solidFill>
                          <a:latin typeface="+mn-lt"/>
                          <a:ea typeface="+mn-ea"/>
                          <a:cs typeface="+mn-cs"/>
                        </a:rPr>
                        <a:t>In April we will review all applications and write to everyone</a:t>
                      </a:r>
                    </a:p>
                    <a:p>
                      <a:pPr algn="ctr"/>
                      <a:endParaRPr lang="en-GB" sz="1600" b="1" kern="1200" dirty="0">
                        <a:solidFill>
                          <a:srgbClr val="32ABE2"/>
                        </a:solidFill>
                        <a:latin typeface="+mn-lt"/>
                        <a:ea typeface="+mn-ea"/>
                        <a:cs typeface="+mn-cs"/>
                      </a:endParaRPr>
                    </a:p>
                  </a:txBody>
                  <a:tcPr marT="45731" marB="45731"/>
                </a:tc>
                <a:tc>
                  <a:txBody>
                    <a:bodyPr/>
                    <a:lstStyle/>
                    <a:p>
                      <a:pPr algn="ctr"/>
                      <a:r>
                        <a:rPr lang="en-US" sz="1600" b="1" kern="1200" dirty="0" smtClean="0">
                          <a:solidFill>
                            <a:srgbClr val="32ABE2"/>
                          </a:solidFill>
                          <a:latin typeface="+mn-lt"/>
                          <a:ea typeface="+mn-ea"/>
                          <a:cs typeface="+mn-cs"/>
                        </a:rPr>
                        <a:t>If you are offered a place, your host university will be in touch with further information about the event</a:t>
                      </a:r>
                      <a:endParaRPr lang="en-GB" sz="1600" b="1" kern="1200" dirty="0">
                        <a:solidFill>
                          <a:srgbClr val="32ABE2"/>
                        </a:solidFill>
                        <a:latin typeface="+mn-lt"/>
                        <a:ea typeface="+mn-ea"/>
                        <a:cs typeface="+mn-cs"/>
                      </a:endParaRPr>
                    </a:p>
                  </a:txBody>
                  <a:tcPr marT="45731" marB="45731"/>
                </a:tc>
                <a:tc>
                  <a:txBody>
                    <a:bodyPr/>
                    <a:lstStyle/>
                    <a:p>
                      <a:pPr algn="ctr"/>
                      <a:r>
                        <a:rPr lang="en-US" sz="1600" b="1" kern="1200" dirty="0" err="1" smtClean="0">
                          <a:solidFill>
                            <a:srgbClr val="32ABE2"/>
                          </a:solidFill>
                          <a:latin typeface="+mn-lt"/>
                          <a:ea typeface="+mn-ea"/>
                          <a:cs typeface="+mn-cs"/>
                        </a:rPr>
                        <a:t>UniFest</a:t>
                      </a:r>
                      <a:r>
                        <a:rPr lang="en-US" sz="1600" b="1" kern="1200" dirty="0" smtClean="0">
                          <a:solidFill>
                            <a:srgbClr val="32ABE2"/>
                          </a:solidFill>
                          <a:latin typeface="+mn-lt"/>
                          <a:ea typeface="+mn-ea"/>
                          <a:cs typeface="+mn-cs"/>
                        </a:rPr>
                        <a:t> goes live, with events taking place from late June all the way through to late July.</a:t>
                      </a:r>
                      <a:endParaRPr lang="en-GB" sz="1600" b="1" kern="1200" dirty="0">
                        <a:solidFill>
                          <a:srgbClr val="32ABE2"/>
                        </a:solidFill>
                        <a:latin typeface="+mn-lt"/>
                        <a:ea typeface="+mn-ea"/>
                        <a:cs typeface="+mn-cs"/>
                      </a:endParaRPr>
                    </a:p>
                  </a:txBody>
                  <a:tcPr marT="45731" marB="45731"/>
                </a:tc>
                <a:extLst>
                  <a:ext uri="{0D108BD9-81ED-4DB2-BD59-A6C34878D82A}">
                    <a16:rowId xmlns:a16="http://schemas.microsoft.com/office/drawing/2014/main" val="10001"/>
                  </a:ext>
                </a:extLst>
              </a:tr>
            </a:tbl>
          </a:graphicData>
        </a:graphic>
      </p:graphicFrame>
      <p:sp>
        <p:nvSpPr>
          <p:cNvPr id="9" name="Rectangle 8"/>
          <p:cNvSpPr/>
          <p:nvPr/>
        </p:nvSpPr>
        <p:spPr>
          <a:xfrm>
            <a:off x="476799" y="539611"/>
            <a:ext cx="6825701" cy="608073"/>
          </a:xfrm>
          <a:prstGeom prst="rect">
            <a:avLst/>
          </a:prstGeom>
          <a:solidFill>
            <a:srgbClr val="32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17577" y="396904"/>
            <a:ext cx="7036603" cy="923330"/>
          </a:xfrm>
          <a:prstGeom prst="rect">
            <a:avLst/>
          </a:prstGeom>
          <a:noFill/>
        </p:spPr>
        <p:txBody>
          <a:bodyPr wrap="square" rtlCol="0">
            <a:spAutoFit/>
          </a:bodyPr>
          <a:lstStyle/>
          <a:p>
            <a:r>
              <a:rPr lang="en-GB" sz="5400" b="1" dirty="0" smtClean="0">
                <a:solidFill>
                  <a:schemeClr val="bg1"/>
                </a:solidFill>
              </a:rPr>
              <a:t>WHAT HAPPENS NEXT?</a:t>
            </a:r>
            <a:endParaRPr lang="en-GB" sz="5400" b="1" dirty="0">
              <a:solidFill>
                <a:schemeClr val="bg1"/>
              </a:solidFill>
            </a:endParaRPr>
          </a:p>
        </p:txBody>
      </p:sp>
      <p:sp>
        <p:nvSpPr>
          <p:cNvPr id="2" name="Oval 1"/>
          <p:cNvSpPr/>
          <p:nvPr/>
        </p:nvSpPr>
        <p:spPr>
          <a:xfrm>
            <a:off x="681794" y="1558964"/>
            <a:ext cx="2196000" cy="2135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358" y="2026502"/>
            <a:ext cx="1939542" cy="116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2"/>
          <p:cNvSpPr txBox="1">
            <a:spLocks noRot="1" noChangeArrowheads="1"/>
          </p:cNvSpPr>
          <p:nvPr/>
        </p:nvSpPr>
        <p:spPr>
          <a:xfrm>
            <a:off x="3432750" y="4494065"/>
            <a:ext cx="4953000" cy="1816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99"/>
              </a:buClr>
              <a:buFontTx/>
              <a:buNone/>
              <a:defRPr/>
            </a:pPr>
            <a:endParaRPr lang="en-GB" smtClean="0">
              <a:solidFill>
                <a:srgbClr val="7030A0"/>
              </a:solidFill>
              <a:effectLst>
                <a:outerShdw blurRad="38100" dist="38100" dir="2700000" algn="tl">
                  <a:srgbClr val="C0C0C0"/>
                </a:outerShdw>
              </a:effectLst>
            </a:endParaRPr>
          </a:p>
          <a:p>
            <a:pPr marL="0" indent="0">
              <a:buClr>
                <a:srgbClr val="990099"/>
              </a:buClr>
              <a:buFontTx/>
              <a:buNone/>
              <a:defRPr/>
            </a:pPr>
            <a:endParaRPr lang="en-GB" smtClean="0">
              <a:solidFill>
                <a:srgbClr val="7030A0"/>
              </a:solidFill>
              <a:effectLst>
                <a:outerShdw blurRad="38100" dist="38100" dir="2700000" algn="tl">
                  <a:srgbClr val="C0C0C0"/>
                </a:outerShdw>
              </a:effectLst>
            </a:endParaRPr>
          </a:p>
          <a:p>
            <a:pPr>
              <a:buClr>
                <a:srgbClr val="990099"/>
              </a:buClr>
              <a:buFontTx/>
              <a:buNone/>
              <a:defRPr/>
            </a:pPr>
            <a:endParaRPr lang="en-GB" smtClean="0">
              <a:solidFill>
                <a:srgbClr val="7030A0"/>
              </a:solidFill>
              <a:effectLst>
                <a:outerShdw blurRad="38100" dist="38100" dir="2700000" algn="tl">
                  <a:srgbClr val="C0C0C0"/>
                </a:outerShdw>
              </a:effectLst>
            </a:endParaRPr>
          </a:p>
          <a:p>
            <a:pPr>
              <a:buFontTx/>
              <a:buNone/>
              <a:defRPr/>
            </a:pPr>
            <a:endParaRPr lang="en-GB" dirty="0" smtClean="0">
              <a:solidFill>
                <a:srgbClr val="CC66FF"/>
              </a:solidFill>
              <a:effectLst>
                <a:outerShdw blurRad="38100" dist="38100" dir="2700000" algn="tl">
                  <a:srgbClr val="C0C0C0"/>
                </a:outerShdw>
              </a:effectLst>
            </a:endParaRPr>
          </a:p>
        </p:txBody>
      </p:sp>
      <p:sp>
        <p:nvSpPr>
          <p:cNvPr id="22" name="Oval 21"/>
          <p:cNvSpPr/>
          <p:nvPr/>
        </p:nvSpPr>
        <p:spPr>
          <a:xfrm>
            <a:off x="681794" y="1535066"/>
            <a:ext cx="2196000" cy="2196000"/>
          </a:xfrm>
          <a:prstGeom prst="ellipse">
            <a:avLst/>
          </a:prstGeom>
          <a:noFill/>
          <a:ln w="2032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545907" y="1558964"/>
            <a:ext cx="2196000" cy="2135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5718" y="1990901"/>
            <a:ext cx="1861777" cy="119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p:cNvSpPr/>
          <p:nvPr/>
        </p:nvSpPr>
        <p:spPr>
          <a:xfrm>
            <a:off x="3516165" y="1527401"/>
            <a:ext cx="2196000" cy="2196000"/>
          </a:xfrm>
          <a:prstGeom prst="ellipse">
            <a:avLst/>
          </a:prstGeom>
          <a:noFill/>
          <a:ln w="2032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350536" y="1546598"/>
            <a:ext cx="2196000" cy="2135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570151" y="1898778"/>
            <a:ext cx="17605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p:cNvSpPr/>
          <p:nvPr/>
        </p:nvSpPr>
        <p:spPr>
          <a:xfrm>
            <a:off x="6350536" y="1522700"/>
            <a:ext cx="2196000" cy="2196000"/>
          </a:xfrm>
          <a:prstGeom prst="ellipse">
            <a:avLst/>
          </a:prstGeom>
          <a:noFill/>
          <a:ln w="2032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9117843" y="1565418"/>
            <a:ext cx="2196000" cy="2135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432818" y="1806768"/>
            <a:ext cx="1585262" cy="157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42"/>
          <p:cNvSpPr/>
          <p:nvPr/>
        </p:nvSpPr>
        <p:spPr>
          <a:xfrm>
            <a:off x="9117309" y="1522700"/>
            <a:ext cx="2196000" cy="2196000"/>
          </a:xfrm>
          <a:prstGeom prst="ellipse">
            <a:avLst/>
          </a:prstGeom>
          <a:noFill/>
          <a:ln w="2032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4524" y="5738737"/>
            <a:ext cx="1214317" cy="905256"/>
          </a:xfrm>
          <a:prstGeom prst="rect">
            <a:avLst/>
          </a:prstGeom>
        </p:spPr>
      </p:pic>
    </p:spTree>
    <p:extLst>
      <p:ext uri="{BB962C8B-B14F-4D97-AF65-F5344CB8AC3E}">
        <p14:creationId xmlns:p14="http://schemas.microsoft.com/office/powerpoint/2010/main" val="10860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5460451" cy="608073"/>
          </a:xfrm>
          <a:prstGeom prst="rect">
            <a:avLst/>
          </a:prstGeom>
          <a:solidFill>
            <a:srgbClr val="E6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6" y="393434"/>
            <a:ext cx="5506253" cy="923330"/>
          </a:xfrm>
          <a:prstGeom prst="rect">
            <a:avLst/>
          </a:prstGeom>
          <a:noFill/>
        </p:spPr>
        <p:txBody>
          <a:bodyPr wrap="square" rtlCol="0">
            <a:spAutoFit/>
          </a:bodyPr>
          <a:lstStyle/>
          <a:p>
            <a:r>
              <a:rPr lang="en-GB" sz="5400" b="1" dirty="0" smtClean="0">
                <a:solidFill>
                  <a:schemeClr val="bg1"/>
                </a:solidFill>
              </a:rPr>
              <a:t>ANY QUESTIONS?</a:t>
            </a:r>
            <a:endParaRPr lang="en-GB" sz="5400" b="1" dirty="0">
              <a:solidFill>
                <a:schemeClr val="bg1"/>
              </a:solidFill>
            </a:endParaRPr>
          </a:p>
        </p:txBody>
      </p:sp>
      <p:sp>
        <p:nvSpPr>
          <p:cNvPr id="12" name="Oval 11"/>
          <p:cNvSpPr/>
          <p:nvPr/>
        </p:nvSpPr>
        <p:spPr>
          <a:xfrm>
            <a:off x="8945836" y="2853508"/>
            <a:ext cx="1440000" cy="1440000"/>
          </a:xfrm>
          <a:prstGeom prst="ellipse">
            <a:avLst/>
          </a:prstGeom>
          <a:solidFill>
            <a:schemeClr val="bg1"/>
          </a:solidFill>
          <a:ln w="17145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429031" y="3033508"/>
            <a:ext cx="2520000" cy="2520000"/>
          </a:xfrm>
          <a:prstGeom prst="ellipse">
            <a:avLst/>
          </a:prstGeom>
          <a:blipFill dpi="0" rotWithShape="1">
            <a:blip r:embed="rId4">
              <a:extLst>
                <a:ext uri="{28A0092B-C50C-407E-A947-70E740481C1C}">
                  <a14:useLocalDpi xmlns:a14="http://schemas.microsoft.com/office/drawing/2010/main"/>
                </a:ext>
              </a:extLst>
            </a:blip>
            <a:srcRect/>
            <a:stretch>
              <a:fillRect/>
            </a:stretch>
          </a:blipFill>
          <a:ln w="24130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319595" y="4530055"/>
            <a:ext cx="1082915" cy="293615"/>
          </a:xfrm>
          <a:prstGeom prst="line">
            <a:avLst/>
          </a:prstGeom>
          <a:ln w="88900" cap="rnd">
            <a:solidFill>
              <a:srgbClr val="E6007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182651" y="4243259"/>
            <a:ext cx="617400" cy="427668"/>
          </a:xfrm>
          <a:prstGeom prst="line">
            <a:avLst/>
          </a:prstGeom>
          <a:ln w="88900" cap="rnd">
            <a:solidFill>
              <a:srgbClr val="E6007D"/>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773074" y="4131000"/>
            <a:ext cx="2196000" cy="2196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0320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2"/>
          <p:cNvSpPr txBox="1">
            <a:spLocks noRot="1" noChangeArrowheads="1"/>
          </p:cNvSpPr>
          <p:nvPr/>
        </p:nvSpPr>
        <p:spPr>
          <a:xfrm>
            <a:off x="430996" y="1244193"/>
            <a:ext cx="8689975" cy="16002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90099"/>
              </a:buClr>
              <a:defRPr/>
            </a:pPr>
            <a:endParaRPr lang="en-GB" sz="2000" dirty="0" smtClean="0">
              <a:solidFill>
                <a:srgbClr val="CC66FF"/>
              </a:solidFill>
              <a:effectLst>
                <a:outerShdw blurRad="38100" dist="38100" dir="2700000" algn="tl">
                  <a:srgbClr val="C0C0C0"/>
                </a:outerShdw>
              </a:effectLst>
            </a:endParaRPr>
          </a:p>
          <a:p>
            <a:pPr marL="0" indent="0">
              <a:buClr>
                <a:srgbClr val="990099"/>
              </a:buClr>
              <a:buFontTx/>
              <a:buNone/>
              <a:defRPr/>
            </a:pPr>
            <a:r>
              <a:rPr lang="en-GB" sz="2400" b="1" dirty="0">
                <a:solidFill>
                  <a:schemeClr val="bg1"/>
                </a:solidFill>
              </a:rPr>
              <a:t>For more information go to:</a:t>
            </a:r>
          </a:p>
          <a:p>
            <a:pPr>
              <a:buClr>
                <a:srgbClr val="990099"/>
              </a:buClr>
              <a:buFontTx/>
              <a:buNone/>
              <a:defRPr/>
            </a:pPr>
            <a:r>
              <a:rPr lang="en-GB" b="1" u="sng" dirty="0" smtClean="0">
                <a:solidFill>
                  <a:schemeClr val="bg1"/>
                </a:solidFill>
                <a:latin typeface="Calibri" panose="020F0502020204030204" pitchFamily="34" charset="0"/>
              </a:rPr>
              <a:t>www.aimhigherwm.ac.uk/students/unifest</a:t>
            </a:r>
            <a:endParaRPr lang="en-US" b="1" u="sng" dirty="0">
              <a:solidFill>
                <a:schemeClr val="bg1"/>
              </a:solidFill>
              <a:latin typeface="Calibri" panose="020F0502020204030204" pitchFamily="34" charset="0"/>
            </a:endParaRPr>
          </a:p>
          <a:p>
            <a:pPr>
              <a:buClr>
                <a:srgbClr val="990099"/>
              </a:buClr>
              <a:buFontTx/>
              <a:buNone/>
              <a:defRPr/>
            </a:pPr>
            <a:r>
              <a:rPr lang="en-US" b="1" u="sng" dirty="0" smtClean="0">
                <a:solidFill>
                  <a:schemeClr val="bg1"/>
                </a:solidFill>
                <a:latin typeface="Calibri" panose="020F0502020204030204" pitchFamily="34" charset="0"/>
              </a:rPr>
              <a:t>www.aimhigherwm.ac.uk/teachers-advisers/unifest </a:t>
            </a:r>
            <a:endParaRPr lang="en-GB" b="1" u="sng" dirty="0" smtClean="0">
              <a:solidFill>
                <a:schemeClr val="bg1"/>
              </a:solidFill>
              <a:latin typeface="Calibri" panose="020F0502020204030204" pitchFamily="34" charset="0"/>
              <a:hlinkClick r:id="rId6"/>
            </a:endParaRPr>
          </a:p>
        </p:txBody>
      </p:sp>
      <p:pic>
        <p:nvPicPr>
          <p:cNvPr id="26" name="Picture 2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42192" y="3216976"/>
            <a:ext cx="847288" cy="713064"/>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spTree>
    <p:extLst>
      <p:ext uri="{BB962C8B-B14F-4D97-AF65-F5344CB8AC3E}">
        <p14:creationId xmlns:p14="http://schemas.microsoft.com/office/powerpoint/2010/main" val="1306702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duotone>
              <a:prstClr val="black"/>
              <a:srgbClr val="000000">
                <a:alpha val="72941"/>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l="-73"/>
          <a:stretch/>
        </p:blipFill>
        <p:spPr>
          <a:xfrm>
            <a:off x="-14177" y="0"/>
            <a:ext cx="12206177" cy="6858000"/>
          </a:xfrm>
          <a:prstGeom prst="rect">
            <a:avLst/>
          </a:prstGeom>
        </p:spPr>
      </p:pic>
      <p:sp>
        <p:nvSpPr>
          <p:cNvPr id="21" name="Rectangle 20"/>
          <p:cNvSpPr/>
          <p:nvPr/>
        </p:nvSpPr>
        <p:spPr>
          <a:xfrm>
            <a:off x="0" y="0"/>
            <a:ext cx="1219991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484318" y="4218161"/>
            <a:ext cx="540000" cy="540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5160878" y="5038031"/>
            <a:ext cx="2173112" cy="400110"/>
          </a:xfrm>
          <a:prstGeom prst="rect">
            <a:avLst/>
          </a:prstGeom>
          <a:noFill/>
        </p:spPr>
        <p:txBody>
          <a:bodyPr wrap="square" rtlCol="0">
            <a:spAutoFit/>
          </a:bodyPr>
          <a:lstStyle/>
          <a:p>
            <a:r>
              <a:rPr lang="en-GB" sz="2000" b="1" dirty="0" smtClean="0">
                <a:solidFill>
                  <a:schemeClr val="bg1"/>
                </a:solidFill>
              </a:rPr>
              <a:t>@aimhigherwm</a:t>
            </a:r>
            <a:endParaRPr lang="en-GB" sz="2000" b="1" dirty="0">
              <a:solidFill>
                <a:schemeClr val="bg1"/>
              </a:solidFill>
            </a:endParaRPr>
          </a:p>
        </p:txBody>
      </p:sp>
      <p:sp>
        <p:nvSpPr>
          <p:cNvPr id="10" name="Oval 9"/>
          <p:cNvSpPr/>
          <p:nvPr/>
        </p:nvSpPr>
        <p:spPr>
          <a:xfrm>
            <a:off x="4484318" y="3500062"/>
            <a:ext cx="540000" cy="54000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4484318" y="4974349"/>
            <a:ext cx="540000" cy="540000"/>
          </a:xfrm>
          <a:prstGeom prst="roundRect">
            <a:avLst>
              <a:gd name="adj" fmla="val 26117"/>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106868" y="4288106"/>
            <a:ext cx="2567681" cy="400110"/>
          </a:xfrm>
          <a:prstGeom prst="rect">
            <a:avLst/>
          </a:prstGeom>
          <a:noFill/>
        </p:spPr>
        <p:txBody>
          <a:bodyPr wrap="square" rtlCol="0">
            <a:spAutoFit/>
          </a:bodyPr>
          <a:lstStyle/>
          <a:p>
            <a:r>
              <a:rPr lang="en-GB" sz="2000" b="1" dirty="0" smtClean="0">
                <a:solidFill>
                  <a:schemeClr val="bg1"/>
                </a:solidFill>
              </a:rPr>
              <a:t>@AimhigherWM</a:t>
            </a:r>
            <a:endParaRPr lang="en-GB" sz="2000" b="1" dirty="0">
              <a:solidFill>
                <a:schemeClr val="bg1"/>
              </a:solidFill>
            </a:endParaRPr>
          </a:p>
        </p:txBody>
      </p:sp>
      <p:sp>
        <p:nvSpPr>
          <p:cNvPr id="13" name="TextBox 12"/>
          <p:cNvSpPr txBox="1"/>
          <p:nvPr/>
        </p:nvSpPr>
        <p:spPr>
          <a:xfrm>
            <a:off x="5113017" y="3570007"/>
            <a:ext cx="2740802" cy="400110"/>
          </a:xfrm>
          <a:prstGeom prst="rect">
            <a:avLst/>
          </a:prstGeom>
          <a:noFill/>
        </p:spPr>
        <p:txBody>
          <a:bodyPr wrap="square" rtlCol="0">
            <a:spAutoFit/>
          </a:bodyPr>
          <a:lstStyle/>
          <a:p>
            <a:r>
              <a:rPr lang="en-GB" sz="2000" b="1" dirty="0" smtClean="0">
                <a:solidFill>
                  <a:schemeClr val="bg1"/>
                </a:solidFill>
              </a:rPr>
              <a:t>aimhigherwm.ac.uk</a:t>
            </a:r>
            <a:endParaRPr lang="en-GB" sz="2000" b="1" dirty="0">
              <a:solidFill>
                <a:schemeClr val="bg1"/>
              </a:solidFill>
            </a:endParaRPr>
          </a:p>
        </p:txBody>
      </p:sp>
      <p:sp>
        <p:nvSpPr>
          <p:cNvPr id="3" name="Rounded Rectangle 2"/>
          <p:cNvSpPr/>
          <p:nvPr/>
        </p:nvSpPr>
        <p:spPr>
          <a:xfrm>
            <a:off x="4484318" y="5730537"/>
            <a:ext cx="540000" cy="368002"/>
          </a:xfrm>
          <a:prstGeom prst="roundRect">
            <a:avLst>
              <a:gd name="adj" fmla="val 18936"/>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160878" y="5730537"/>
            <a:ext cx="3726339" cy="400110"/>
          </a:xfrm>
          <a:prstGeom prst="rect">
            <a:avLst/>
          </a:prstGeom>
          <a:noFill/>
        </p:spPr>
        <p:txBody>
          <a:bodyPr wrap="square" rtlCol="0">
            <a:spAutoFit/>
          </a:bodyPr>
          <a:lstStyle/>
          <a:p>
            <a:r>
              <a:rPr lang="en-GB" sz="2000" b="1" dirty="0" smtClean="0">
                <a:solidFill>
                  <a:schemeClr val="bg1"/>
                </a:solidFill>
              </a:rPr>
              <a:t>aimhigher@contacts.bham.ac.uk </a:t>
            </a:r>
            <a:endParaRPr lang="en-GB" sz="2000" b="1" dirty="0">
              <a:solidFill>
                <a:schemeClr val="bg1"/>
              </a:solidFill>
            </a:endParaRPr>
          </a:p>
        </p:txBody>
      </p:sp>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20273" y="719627"/>
            <a:ext cx="3354276" cy="2500565"/>
          </a:xfrm>
          <a:prstGeom prst="rect">
            <a:avLst/>
          </a:prstGeom>
        </p:spPr>
      </p:pic>
    </p:spTree>
    <p:extLst>
      <p:ext uri="{BB962C8B-B14F-4D97-AF65-F5344CB8AC3E}">
        <p14:creationId xmlns:p14="http://schemas.microsoft.com/office/powerpoint/2010/main" val="370168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4738495" y="1713576"/>
            <a:ext cx="2723690" cy="2700208"/>
          </a:xfrm>
          <a:prstGeom prst="ellipse">
            <a:avLst/>
          </a:prstGeom>
          <a:solidFill>
            <a:srgbClr val="FFE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5694861" y="3313767"/>
            <a:ext cx="2723690" cy="2700208"/>
          </a:xfrm>
          <a:prstGeom prst="ellipse">
            <a:avLst/>
          </a:prstGeom>
          <a:solidFill>
            <a:srgbClr val="FFE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776465" y="750212"/>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41300">
            <a:solidFill>
              <a:srgbClr val="E735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6799" y="539611"/>
            <a:ext cx="6281912" cy="608073"/>
          </a:xfrm>
          <a:prstGeom prst="rect">
            <a:avLst/>
          </a:prstGeom>
          <a:solidFill>
            <a:srgbClr val="E6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7" y="393434"/>
            <a:ext cx="7367950" cy="923330"/>
          </a:xfrm>
          <a:prstGeom prst="rect">
            <a:avLst/>
          </a:prstGeom>
          <a:noFill/>
        </p:spPr>
        <p:txBody>
          <a:bodyPr wrap="square" rtlCol="0">
            <a:spAutoFit/>
          </a:bodyPr>
          <a:lstStyle/>
          <a:p>
            <a:r>
              <a:rPr lang="en-GB" sz="5400" b="1" dirty="0" smtClean="0">
                <a:solidFill>
                  <a:schemeClr val="bg1"/>
                </a:solidFill>
              </a:rPr>
              <a:t>THE PERFECT CAREER</a:t>
            </a:r>
            <a:endParaRPr lang="en-GB" sz="5400" b="1" dirty="0">
              <a:solidFill>
                <a:schemeClr val="bg1"/>
              </a:solidFill>
            </a:endParaRPr>
          </a:p>
        </p:txBody>
      </p:sp>
      <p:sp>
        <p:nvSpPr>
          <p:cNvPr id="34" name="Oval 33"/>
          <p:cNvSpPr/>
          <p:nvPr/>
        </p:nvSpPr>
        <p:spPr>
          <a:xfrm>
            <a:off x="3769597" y="3313767"/>
            <a:ext cx="2723690" cy="2700208"/>
          </a:xfrm>
          <a:prstGeom prst="ellipse">
            <a:avLst/>
          </a:prstGeom>
          <a:solidFill>
            <a:srgbClr val="FFE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4762118" y="3255590"/>
            <a:ext cx="1328468" cy="1155940"/>
          </a:xfrm>
          <a:custGeom>
            <a:avLst/>
            <a:gdLst>
              <a:gd name="connsiteX0" fmla="*/ 0 w 1328468"/>
              <a:gd name="connsiteY0" fmla="*/ 103517 h 1155940"/>
              <a:gd name="connsiteX1" fmla="*/ 103517 w 1328468"/>
              <a:gd name="connsiteY1" fmla="*/ 396815 h 1155940"/>
              <a:gd name="connsiteX2" fmla="*/ 258793 w 1328468"/>
              <a:gd name="connsiteY2" fmla="*/ 646982 h 1155940"/>
              <a:gd name="connsiteX3" fmla="*/ 474453 w 1328468"/>
              <a:gd name="connsiteY3" fmla="*/ 879895 h 1155940"/>
              <a:gd name="connsiteX4" fmla="*/ 672860 w 1328468"/>
              <a:gd name="connsiteY4" fmla="*/ 1026544 h 1155940"/>
              <a:gd name="connsiteX5" fmla="*/ 931653 w 1328468"/>
              <a:gd name="connsiteY5" fmla="*/ 1130061 h 1155940"/>
              <a:gd name="connsiteX6" fmla="*/ 966159 w 1328468"/>
              <a:gd name="connsiteY6" fmla="*/ 1155940 h 1155940"/>
              <a:gd name="connsiteX7" fmla="*/ 1061049 w 1328468"/>
              <a:gd name="connsiteY7" fmla="*/ 819510 h 1155940"/>
              <a:gd name="connsiteX8" fmla="*/ 1147313 w 1328468"/>
              <a:gd name="connsiteY8" fmla="*/ 621102 h 1155940"/>
              <a:gd name="connsiteX9" fmla="*/ 1302589 w 1328468"/>
              <a:gd name="connsiteY9" fmla="*/ 465827 h 1155940"/>
              <a:gd name="connsiteX10" fmla="*/ 1328468 w 1328468"/>
              <a:gd name="connsiteY10" fmla="*/ 405442 h 1155940"/>
              <a:gd name="connsiteX11" fmla="*/ 1224951 w 1328468"/>
              <a:gd name="connsiteY11" fmla="*/ 284672 h 1155940"/>
              <a:gd name="connsiteX12" fmla="*/ 888521 w 1328468"/>
              <a:gd name="connsiteY12" fmla="*/ 86265 h 1155940"/>
              <a:gd name="connsiteX13" fmla="*/ 422694 w 1328468"/>
              <a:gd name="connsiteY13" fmla="*/ 0 h 1155940"/>
              <a:gd name="connsiteX14" fmla="*/ 207034 w 1328468"/>
              <a:gd name="connsiteY14" fmla="*/ 0 h 1155940"/>
              <a:gd name="connsiteX15" fmla="*/ 0 w 1328468"/>
              <a:gd name="connsiteY15" fmla="*/ 103517 h 115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8468" h="1155940">
                <a:moveTo>
                  <a:pt x="0" y="103517"/>
                </a:moveTo>
                <a:lnTo>
                  <a:pt x="103517" y="396815"/>
                </a:lnTo>
                <a:lnTo>
                  <a:pt x="258793" y="646982"/>
                </a:lnTo>
                <a:lnTo>
                  <a:pt x="474453" y="879895"/>
                </a:lnTo>
                <a:lnTo>
                  <a:pt x="672860" y="1026544"/>
                </a:lnTo>
                <a:lnTo>
                  <a:pt x="931653" y="1130061"/>
                </a:lnTo>
                <a:lnTo>
                  <a:pt x="966159" y="1155940"/>
                </a:lnTo>
                <a:lnTo>
                  <a:pt x="1061049" y="819510"/>
                </a:lnTo>
                <a:lnTo>
                  <a:pt x="1147313" y="621102"/>
                </a:lnTo>
                <a:lnTo>
                  <a:pt x="1302589" y="465827"/>
                </a:lnTo>
                <a:lnTo>
                  <a:pt x="1328468" y="405442"/>
                </a:lnTo>
                <a:lnTo>
                  <a:pt x="1224951" y="284672"/>
                </a:lnTo>
                <a:lnTo>
                  <a:pt x="888521" y="86265"/>
                </a:lnTo>
                <a:lnTo>
                  <a:pt x="422694" y="0"/>
                </a:lnTo>
                <a:lnTo>
                  <a:pt x="207034" y="0"/>
                </a:lnTo>
                <a:lnTo>
                  <a:pt x="0" y="103517"/>
                </a:lnTo>
                <a:close/>
              </a:path>
            </a:pathLst>
          </a:custGeom>
          <a:solidFill>
            <a:srgbClr val="FFF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rot="7084780">
            <a:off x="6043933" y="3079564"/>
            <a:ext cx="1328468" cy="1155940"/>
          </a:xfrm>
          <a:custGeom>
            <a:avLst/>
            <a:gdLst>
              <a:gd name="connsiteX0" fmla="*/ 0 w 1328468"/>
              <a:gd name="connsiteY0" fmla="*/ 103517 h 1155940"/>
              <a:gd name="connsiteX1" fmla="*/ 103517 w 1328468"/>
              <a:gd name="connsiteY1" fmla="*/ 396815 h 1155940"/>
              <a:gd name="connsiteX2" fmla="*/ 258793 w 1328468"/>
              <a:gd name="connsiteY2" fmla="*/ 646982 h 1155940"/>
              <a:gd name="connsiteX3" fmla="*/ 474453 w 1328468"/>
              <a:gd name="connsiteY3" fmla="*/ 879895 h 1155940"/>
              <a:gd name="connsiteX4" fmla="*/ 672860 w 1328468"/>
              <a:gd name="connsiteY4" fmla="*/ 1026544 h 1155940"/>
              <a:gd name="connsiteX5" fmla="*/ 931653 w 1328468"/>
              <a:gd name="connsiteY5" fmla="*/ 1130061 h 1155940"/>
              <a:gd name="connsiteX6" fmla="*/ 966159 w 1328468"/>
              <a:gd name="connsiteY6" fmla="*/ 1155940 h 1155940"/>
              <a:gd name="connsiteX7" fmla="*/ 1061049 w 1328468"/>
              <a:gd name="connsiteY7" fmla="*/ 819510 h 1155940"/>
              <a:gd name="connsiteX8" fmla="*/ 1147313 w 1328468"/>
              <a:gd name="connsiteY8" fmla="*/ 621102 h 1155940"/>
              <a:gd name="connsiteX9" fmla="*/ 1302589 w 1328468"/>
              <a:gd name="connsiteY9" fmla="*/ 465827 h 1155940"/>
              <a:gd name="connsiteX10" fmla="*/ 1328468 w 1328468"/>
              <a:gd name="connsiteY10" fmla="*/ 405442 h 1155940"/>
              <a:gd name="connsiteX11" fmla="*/ 1224951 w 1328468"/>
              <a:gd name="connsiteY11" fmla="*/ 284672 h 1155940"/>
              <a:gd name="connsiteX12" fmla="*/ 888521 w 1328468"/>
              <a:gd name="connsiteY12" fmla="*/ 86265 h 1155940"/>
              <a:gd name="connsiteX13" fmla="*/ 422694 w 1328468"/>
              <a:gd name="connsiteY13" fmla="*/ 0 h 1155940"/>
              <a:gd name="connsiteX14" fmla="*/ 207034 w 1328468"/>
              <a:gd name="connsiteY14" fmla="*/ 0 h 1155940"/>
              <a:gd name="connsiteX15" fmla="*/ 0 w 1328468"/>
              <a:gd name="connsiteY15" fmla="*/ 103517 h 115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8468" h="1155940">
                <a:moveTo>
                  <a:pt x="0" y="103517"/>
                </a:moveTo>
                <a:lnTo>
                  <a:pt x="103517" y="396815"/>
                </a:lnTo>
                <a:lnTo>
                  <a:pt x="258793" y="646982"/>
                </a:lnTo>
                <a:lnTo>
                  <a:pt x="474453" y="879895"/>
                </a:lnTo>
                <a:lnTo>
                  <a:pt x="672860" y="1026544"/>
                </a:lnTo>
                <a:lnTo>
                  <a:pt x="931653" y="1130061"/>
                </a:lnTo>
                <a:lnTo>
                  <a:pt x="966159" y="1155940"/>
                </a:lnTo>
                <a:lnTo>
                  <a:pt x="1061049" y="819510"/>
                </a:lnTo>
                <a:lnTo>
                  <a:pt x="1147313" y="621102"/>
                </a:lnTo>
                <a:lnTo>
                  <a:pt x="1302589" y="465827"/>
                </a:lnTo>
                <a:lnTo>
                  <a:pt x="1328468" y="405442"/>
                </a:lnTo>
                <a:lnTo>
                  <a:pt x="1224951" y="284672"/>
                </a:lnTo>
                <a:lnTo>
                  <a:pt x="888521" y="86265"/>
                </a:lnTo>
                <a:lnTo>
                  <a:pt x="422694" y="0"/>
                </a:lnTo>
                <a:lnTo>
                  <a:pt x="207034" y="0"/>
                </a:lnTo>
                <a:lnTo>
                  <a:pt x="0" y="103517"/>
                </a:lnTo>
                <a:close/>
              </a:path>
            </a:pathLst>
          </a:custGeom>
          <a:solidFill>
            <a:srgbClr val="FFF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rot="14448204">
            <a:off x="5563573" y="4342477"/>
            <a:ext cx="1248667" cy="1073605"/>
          </a:xfrm>
          <a:custGeom>
            <a:avLst/>
            <a:gdLst>
              <a:gd name="connsiteX0" fmla="*/ 0 w 1328468"/>
              <a:gd name="connsiteY0" fmla="*/ 103517 h 1155940"/>
              <a:gd name="connsiteX1" fmla="*/ 103517 w 1328468"/>
              <a:gd name="connsiteY1" fmla="*/ 396815 h 1155940"/>
              <a:gd name="connsiteX2" fmla="*/ 258793 w 1328468"/>
              <a:gd name="connsiteY2" fmla="*/ 646982 h 1155940"/>
              <a:gd name="connsiteX3" fmla="*/ 474453 w 1328468"/>
              <a:gd name="connsiteY3" fmla="*/ 879895 h 1155940"/>
              <a:gd name="connsiteX4" fmla="*/ 672860 w 1328468"/>
              <a:gd name="connsiteY4" fmla="*/ 1026544 h 1155940"/>
              <a:gd name="connsiteX5" fmla="*/ 931653 w 1328468"/>
              <a:gd name="connsiteY5" fmla="*/ 1130061 h 1155940"/>
              <a:gd name="connsiteX6" fmla="*/ 966159 w 1328468"/>
              <a:gd name="connsiteY6" fmla="*/ 1155940 h 1155940"/>
              <a:gd name="connsiteX7" fmla="*/ 1061049 w 1328468"/>
              <a:gd name="connsiteY7" fmla="*/ 819510 h 1155940"/>
              <a:gd name="connsiteX8" fmla="*/ 1147313 w 1328468"/>
              <a:gd name="connsiteY8" fmla="*/ 621102 h 1155940"/>
              <a:gd name="connsiteX9" fmla="*/ 1302589 w 1328468"/>
              <a:gd name="connsiteY9" fmla="*/ 465827 h 1155940"/>
              <a:gd name="connsiteX10" fmla="*/ 1328468 w 1328468"/>
              <a:gd name="connsiteY10" fmla="*/ 405442 h 1155940"/>
              <a:gd name="connsiteX11" fmla="*/ 1224951 w 1328468"/>
              <a:gd name="connsiteY11" fmla="*/ 284672 h 1155940"/>
              <a:gd name="connsiteX12" fmla="*/ 888521 w 1328468"/>
              <a:gd name="connsiteY12" fmla="*/ 86265 h 1155940"/>
              <a:gd name="connsiteX13" fmla="*/ 422694 w 1328468"/>
              <a:gd name="connsiteY13" fmla="*/ 0 h 1155940"/>
              <a:gd name="connsiteX14" fmla="*/ 207034 w 1328468"/>
              <a:gd name="connsiteY14" fmla="*/ 0 h 1155940"/>
              <a:gd name="connsiteX15" fmla="*/ 0 w 1328468"/>
              <a:gd name="connsiteY15" fmla="*/ 103517 h 115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8468" h="1155940">
                <a:moveTo>
                  <a:pt x="0" y="103517"/>
                </a:moveTo>
                <a:lnTo>
                  <a:pt x="103517" y="396815"/>
                </a:lnTo>
                <a:lnTo>
                  <a:pt x="258793" y="646982"/>
                </a:lnTo>
                <a:lnTo>
                  <a:pt x="474453" y="879895"/>
                </a:lnTo>
                <a:lnTo>
                  <a:pt x="672860" y="1026544"/>
                </a:lnTo>
                <a:lnTo>
                  <a:pt x="931653" y="1130061"/>
                </a:lnTo>
                <a:lnTo>
                  <a:pt x="966159" y="1155940"/>
                </a:lnTo>
                <a:lnTo>
                  <a:pt x="1061049" y="819510"/>
                </a:lnTo>
                <a:lnTo>
                  <a:pt x="1147313" y="621102"/>
                </a:lnTo>
                <a:lnTo>
                  <a:pt x="1302589" y="465827"/>
                </a:lnTo>
                <a:lnTo>
                  <a:pt x="1328468" y="405442"/>
                </a:lnTo>
                <a:lnTo>
                  <a:pt x="1224951" y="284672"/>
                </a:lnTo>
                <a:lnTo>
                  <a:pt x="888521" y="86265"/>
                </a:lnTo>
                <a:lnTo>
                  <a:pt x="422694" y="0"/>
                </a:lnTo>
                <a:lnTo>
                  <a:pt x="207034" y="0"/>
                </a:lnTo>
                <a:lnTo>
                  <a:pt x="0" y="103517"/>
                </a:lnTo>
                <a:close/>
              </a:path>
            </a:pathLst>
          </a:custGeom>
          <a:solidFill>
            <a:srgbClr val="FFF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5719653" y="3686911"/>
            <a:ext cx="776377" cy="733245"/>
          </a:xfrm>
          <a:custGeom>
            <a:avLst/>
            <a:gdLst>
              <a:gd name="connsiteX0" fmla="*/ 310551 w 776377"/>
              <a:gd name="connsiteY0" fmla="*/ 0 h 733245"/>
              <a:gd name="connsiteX1" fmla="*/ 232913 w 776377"/>
              <a:gd name="connsiteY1" fmla="*/ 138023 h 733245"/>
              <a:gd name="connsiteX2" fmla="*/ 155275 w 776377"/>
              <a:gd name="connsiteY2" fmla="*/ 258793 h 733245"/>
              <a:gd name="connsiteX3" fmla="*/ 86264 w 776377"/>
              <a:gd name="connsiteY3" fmla="*/ 388189 h 733245"/>
              <a:gd name="connsiteX4" fmla="*/ 51758 w 776377"/>
              <a:gd name="connsiteY4" fmla="*/ 552091 h 733245"/>
              <a:gd name="connsiteX5" fmla="*/ 0 w 776377"/>
              <a:gd name="connsiteY5" fmla="*/ 707366 h 733245"/>
              <a:gd name="connsiteX6" fmla="*/ 258792 w 776377"/>
              <a:gd name="connsiteY6" fmla="*/ 733245 h 733245"/>
              <a:gd name="connsiteX7" fmla="*/ 465826 w 776377"/>
              <a:gd name="connsiteY7" fmla="*/ 733245 h 733245"/>
              <a:gd name="connsiteX8" fmla="*/ 672860 w 776377"/>
              <a:gd name="connsiteY8" fmla="*/ 733245 h 733245"/>
              <a:gd name="connsiteX9" fmla="*/ 750498 w 776377"/>
              <a:gd name="connsiteY9" fmla="*/ 724619 h 733245"/>
              <a:gd name="connsiteX10" fmla="*/ 776377 w 776377"/>
              <a:gd name="connsiteY10" fmla="*/ 646981 h 733245"/>
              <a:gd name="connsiteX11" fmla="*/ 672860 w 776377"/>
              <a:gd name="connsiteY11" fmla="*/ 422694 h 733245"/>
              <a:gd name="connsiteX12" fmla="*/ 543464 w 776377"/>
              <a:gd name="connsiteY12" fmla="*/ 232913 h 733245"/>
              <a:gd name="connsiteX13" fmla="*/ 439947 w 776377"/>
              <a:gd name="connsiteY13" fmla="*/ 103517 h 733245"/>
              <a:gd name="connsiteX14" fmla="*/ 310551 w 776377"/>
              <a:gd name="connsiteY14" fmla="*/ 0 h 7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377" h="733245">
                <a:moveTo>
                  <a:pt x="310551" y="0"/>
                </a:moveTo>
                <a:lnTo>
                  <a:pt x="232913" y="138023"/>
                </a:lnTo>
                <a:lnTo>
                  <a:pt x="155275" y="258793"/>
                </a:lnTo>
                <a:lnTo>
                  <a:pt x="86264" y="388189"/>
                </a:lnTo>
                <a:lnTo>
                  <a:pt x="51758" y="552091"/>
                </a:lnTo>
                <a:lnTo>
                  <a:pt x="0" y="707366"/>
                </a:lnTo>
                <a:lnTo>
                  <a:pt x="258792" y="733245"/>
                </a:lnTo>
                <a:lnTo>
                  <a:pt x="465826" y="733245"/>
                </a:lnTo>
                <a:lnTo>
                  <a:pt x="672860" y="733245"/>
                </a:lnTo>
                <a:lnTo>
                  <a:pt x="750498" y="724619"/>
                </a:lnTo>
                <a:lnTo>
                  <a:pt x="776377" y="646981"/>
                </a:lnTo>
                <a:lnTo>
                  <a:pt x="672860" y="422694"/>
                </a:lnTo>
                <a:lnTo>
                  <a:pt x="543464" y="232913"/>
                </a:lnTo>
                <a:lnTo>
                  <a:pt x="439947" y="103517"/>
                </a:lnTo>
                <a:lnTo>
                  <a:pt x="3105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nut 13"/>
          <p:cNvSpPr/>
          <p:nvPr/>
        </p:nvSpPr>
        <p:spPr>
          <a:xfrm>
            <a:off x="4656000" y="1626434"/>
            <a:ext cx="2880000" cy="2880000"/>
          </a:xfrm>
          <a:prstGeom prst="donut">
            <a:avLst>
              <a:gd name="adj" fmla="val 3839"/>
            </a:avLst>
          </a:prstGeom>
          <a:solidFill>
            <a:srgbClr val="E6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Donut 17"/>
          <p:cNvSpPr/>
          <p:nvPr/>
        </p:nvSpPr>
        <p:spPr>
          <a:xfrm>
            <a:off x="5620260" y="3223104"/>
            <a:ext cx="2880000" cy="2880000"/>
          </a:xfrm>
          <a:prstGeom prst="donut">
            <a:avLst>
              <a:gd name="adj" fmla="val 3839"/>
            </a:avLst>
          </a:prstGeom>
          <a:solidFill>
            <a:srgbClr val="E6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Donut 20"/>
          <p:cNvSpPr/>
          <p:nvPr/>
        </p:nvSpPr>
        <p:spPr>
          <a:xfrm>
            <a:off x="3701794" y="3223104"/>
            <a:ext cx="2880000" cy="2880000"/>
          </a:xfrm>
          <a:prstGeom prst="donut">
            <a:avLst>
              <a:gd name="adj" fmla="val 3816"/>
            </a:avLst>
          </a:prstGeom>
          <a:solidFill>
            <a:srgbClr val="E6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p:cNvSpPr txBox="1"/>
          <p:nvPr/>
        </p:nvSpPr>
        <p:spPr>
          <a:xfrm>
            <a:off x="4947625" y="2629880"/>
            <a:ext cx="2348505" cy="461665"/>
          </a:xfrm>
          <a:prstGeom prst="rect">
            <a:avLst/>
          </a:prstGeom>
          <a:noFill/>
        </p:spPr>
        <p:txBody>
          <a:bodyPr wrap="square" rtlCol="0">
            <a:spAutoFit/>
          </a:bodyPr>
          <a:lstStyle/>
          <a:p>
            <a:r>
              <a:rPr lang="en-GB" sz="2400" b="1" dirty="0" smtClean="0">
                <a:solidFill>
                  <a:srgbClr val="E6007D"/>
                </a:solidFill>
              </a:rPr>
              <a:t>WHAT YOU LOVE</a:t>
            </a:r>
            <a:endParaRPr lang="en-GB" sz="2400" b="1" dirty="0">
              <a:solidFill>
                <a:srgbClr val="E6007D"/>
              </a:solidFill>
            </a:endParaRPr>
          </a:p>
        </p:txBody>
      </p:sp>
      <p:sp>
        <p:nvSpPr>
          <p:cNvPr id="27" name="TextBox 26"/>
          <p:cNvSpPr txBox="1"/>
          <p:nvPr/>
        </p:nvSpPr>
        <p:spPr>
          <a:xfrm>
            <a:off x="4042067" y="4275959"/>
            <a:ext cx="2033084" cy="1200329"/>
          </a:xfrm>
          <a:prstGeom prst="rect">
            <a:avLst/>
          </a:prstGeom>
          <a:noFill/>
        </p:spPr>
        <p:txBody>
          <a:bodyPr wrap="square" rtlCol="0">
            <a:spAutoFit/>
          </a:bodyPr>
          <a:lstStyle/>
          <a:p>
            <a:r>
              <a:rPr lang="en-GB" sz="2400" b="1" dirty="0" smtClean="0">
                <a:solidFill>
                  <a:srgbClr val="E6007D"/>
                </a:solidFill>
              </a:rPr>
              <a:t>A SECURE, WELL PAID JOB</a:t>
            </a:r>
            <a:endParaRPr lang="en-GB" sz="2400" b="1" dirty="0">
              <a:solidFill>
                <a:srgbClr val="E6007D"/>
              </a:solidFill>
            </a:endParaRPr>
          </a:p>
        </p:txBody>
      </p:sp>
      <p:sp>
        <p:nvSpPr>
          <p:cNvPr id="28" name="TextBox 27"/>
          <p:cNvSpPr txBox="1"/>
          <p:nvPr/>
        </p:nvSpPr>
        <p:spPr>
          <a:xfrm>
            <a:off x="6425037" y="4275958"/>
            <a:ext cx="1666324" cy="1200329"/>
          </a:xfrm>
          <a:prstGeom prst="rect">
            <a:avLst/>
          </a:prstGeom>
          <a:noFill/>
        </p:spPr>
        <p:txBody>
          <a:bodyPr wrap="square" rtlCol="0">
            <a:spAutoFit/>
          </a:bodyPr>
          <a:lstStyle/>
          <a:p>
            <a:pPr algn="r"/>
            <a:r>
              <a:rPr lang="en-GB" sz="2400" b="1" dirty="0" smtClean="0">
                <a:solidFill>
                  <a:srgbClr val="E6007D"/>
                </a:solidFill>
              </a:rPr>
              <a:t>WHAT YOU’RE GOOD AT </a:t>
            </a:r>
            <a:endParaRPr lang="en-GB" sz="2400" b="1" dirty="0">
              <a:solidFill>
                <a:srgbClr val="E6007D"/>
              </a:solidFill>
            </a:endParaRPr>
          </a:p>
        </p:txBody>
      </p:sp>
      <p:sp>
        <p:nvSpPr>
          <p:cNvPr id="29" name="5-Point Star 28"/>
          <p:cNvSpPr/>
          <p:nvPr/>
        </p:nvSpPr>
        <p:spPr bwMode="auto">
          <a:xfrm>
            <a:off x="5847793" y="3915003"/>
            <a:ext cx="512788" cy="418491"/>
          </a:xfrm>
          <a:prstGeom prst="star5">
            <a:avLst>
              <a:gd name="adj" fmla="val 20560"/>
              <a:gd name="hf" fmla="val 105146"/>
              <a:gd name="vf" fmla="val 110557"/>
            </a:avLst>
          </a:prstGeom>
          <a:solidFill>
            <a:srgbClr val="FFDA00"/>
          </a:solidFill>
          <a:ln w="4699" cap="flat" cmpd="sng" algn="ctr">
            <a:noFill/>
            <a:prstDash val="solid"/>
            <a:round/>
            <a:headEnd type="none" w="med" len="med"/>
            <a:tailEnd type="none" w="med" len="med"/>
          </a:ln>
          <a:effectLst/>
        </p:spPr>
        <p:txBody>
          <a:bodyPr anchor="ctr"/>
          <a:lstStyle/>
          <a:p>
            <a:pPr>
              <a:defRPr/>
            </a:pPr>
            <a:endParaRPr lang="en-GB">
              <a:latin typeface="Arial" charset="0"/>
            </a:endParaRPr>
          </a:p>
        </p:txBody>
      </p:sp>
      <p:sp>
        <p:nvSpPr>
          <p:cNvPr id="30" name="TextBox 29"/>
          <p:cNvSpPr txBox="1"/>
          <p:nvPr/>
        </p:nvSpPr>
        <p:spPr>
          <a:xfrm>
            <a:off x="4977237" y="3566942"/>
            <a:ext cx="1205376" cy="323165"/>
          </a:xfrm>
          <a:prstGeom prst="rect">
            <a:avLst/>
          </a:prstGeom>
          <a:noFill/>
        </p:spPr>
        <p:txBody>
          <a:bodyPr wrap="square" rtlCol="0">
            <a:spAutoFit/>
          </a:bodyPr>
          <a:lstStyle/>
          <a:p>
            <a:r>
              <a:rPr lang="en-GB" sz="1500" b="1" dirty="0" smtClean="0">
                <a:solidFill>
                  <a:srgbClr val="E6007D"/>
                </a:solidFill>
              </a:rPr>
              <a:t>NO JOB</a:t>
            </a:r>
            <a:endParaRPr lang="en-GB" sz="1500" b="1" dirty="0">
              <a:solidFill>
                <a:srgbClr val="E6007D"/>
              </a:solidFill>
            </a:endParaRPr>
          </a:p>
        </p:txBody>
      </p:sp>
      <p:sp>
        <p:nvSpPr>
          <p:cNvPr id="31" name="TextBox 30"/>
          <p:cNvSpPr txBox="1"/>
          <p:nvPr/>
        </p:nvSpPr>
        <p:spPr>
          <a:xfrm>
            <a:off x="6269988" y="3385593"/>
            <a:ext cx="928570" cy="784830"/>
          </a:xfrm>
          <a:prstGeom prst="rect">
            <a:avLst/>
          </a:prstGeom>
          <a:noFill/>
        </p:spPr>
        <p:txBody>
          <a:bodyPr wrap="square" rtlCol="0">
            <a:spAutoFit/>
          </a:bodyPr>
          <a:lstStyle/>
          <a:p>
            <a:pPr algn="ctr"/>
            <a:r>
              <a:rPr lang="en-GB" sz="1500" b="1" dirty="0" smtClean="0">
                <a:solidFill>
                  <a:srgbClr val="E6007D"/>
                </a:solidFill>
              </a:rPr>
              <a:t>HAPPY BUT POOR</a:t>
            </a:r>
            <a:endParaRPr lang="en-GB" sz="1500" b="1" dirty="0">
              <a:solidFill>
                <a:srgbClr val="E6007D"/>
              </a:solidFill>
            </a:endParaRPr>
          </a:p>
        </p:txBody>
      </p:sp>
      <p:sp>
        <p:nvSpPr>
          <p:cNvPr id="32" name="TextBox 31"/>
          <p:cNvSpPr txBox="1"/>
          <p:nvPr/>
        </p:nvSpPr>
        <p:spPr>
          <a:xfrm>
            <a:off x="5644719" y="4456914"/>
            <a:ext cx="928570" cy="784830"/>
          </a:xfrm>
          <a:prstGeom prst="rect">
            <a:avLst/>
          </a:prstGeom>
          <a:noFill/>
        </p:spPr>
        <p:txBody>
          <a:bodyPr wrap="square" rtlCol="0">
            <a:spAutoFit/>
          </a:bodyPr>
          <a:lstStyle/>
          <a:p>
            <a:pPr algn="ctr"/>
            <a:r>
              <a:rPr lang="en-GB" sz="1500" b="1" dirty="0" smtClean="0">
                <a:solidFill>
                  <a:srgbClr val="E6007D"/>
                </a:solidFill>
              </a:rPr>
              <a:t>RICH BUT BORED</a:t>
            </a:r>
            <a:endParaRPr lang="en-GB" sz="1500" b="1" dirty="0">
              <a:solidFill>
                <a:srgbClr val="E6007D"/>
              </a:solidFill>
            </a:endParaRPr>
          </a:p>
        </p:txBody>
      </p:sp>
      <p:cxnSp>
        <p:nvCxnSpPr>
          <p:cNvPr id="38" name="Straight Connector 37"/>
          <p:cNvCxnSpPr/>
          <p:nvPr/>
        </p:nvCxnSpPr>
        <p:spPr>
          <a:xfrm flipH="1" flipV="1">
            <a:off x="11547655" y="2466910"/>
            <a:ext cx="644345" cy="248680"/>
          </a:xfrm>
          <a:prstGeom prst="line">
            <a:avLst/>
          </a:prstGeom>
          <a:ln w="88900" cap="rnd">
            <a:solidFill>
              <a:srgbClr val="E6007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63610" y="5041127"/>
            <a:ext cx="586279" cy="12356"/>
          </a:xfrm>
          <a:prstGeom prst="line">
            <a:avLst/>
          </a:prstGeom>
          <a:ln w="88900" cap="rnd">
            <a:solidFill>
              <a:srgbClr val="E6007D"/>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62805" y="4307598"/>
            <a:ext cx="1440000" cy="1440000"/>
          </a:xfrm>
          <a:prstGeom prst="ellipse">
            <a:avLst/>
          </a:prstGeom>
          <a:solidFill>
            <a:schemeClr val="bg1"/>
          </a:solidFill>
          <a:ln w="17145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7473" y="4678228"/>
            <a:ext cx="750498" cy="698740"/>
          </a:xfrm>
          <a:prstGeom prst="rect">
            <a:avLst/>
          </a:prstGeom>
        </p:spPr>
      </p:pic>
      <p:pic>
        <p:nvPicPr>
          <p:cNvPr id="43" name="Picture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sp>
        <p:nvSpPr>
          <p:cNvPr id="44" name="Oval 43"/>
          <p:cNvSpPr/>
          <p:nvPr/>
        </p:nvSpPr>
        <p:spPr>
          <a:xfrm>
            <a:off x="2003435" y="2715590"/>
            <a:ext cx="1080000" cy="1080000"/>
          </a:xfrm>
          <a:prstGeom prst="ellipse">
            <a:avLst/>
          </a:prstGeom>
          <a:solidFill>
            <a:schemeClr val="bg1"/>
          </a:solidFill>
          <a:ln w="15240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p:cNvCxnSpPr/>
          <p:nvPr/>
        </p:nvCxnSpPr>
        <p:spPr>
          <a:xfrm flipV="1">
            <a:off x="1978978" y="3895346"/>
            <a:ext cx="182585" cy="310722"/>
          </a:xfrm>
          <a:prstGeom prst="line">
            <a:avLst/>
          </a:prstGeom>
          <a:ln w="88900" cap="rnd">
            <a:solidFill>
              <a:srgbClr val="E6007D"/>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92543" y="2946230"/>
            <a:ext cx="552965" cy="566964"/>
          </a:xfrm>
          <a:prstGeom prst="rect">
            <a:avLst/>
          </a:prstGeom>
        </p:spPr>
      </p:pic>
    </p:spTree>
    <p:extLst>
      <p:ext uri="{BB962C8B-B14F-4D97-AF65-F5344CB8AC3E}">
        <p14:creationId xmlns:p14="http://schemas.microsoft.com/office/powerpoint/2010/main" val="2923096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6222451" cy="608073"/>
          </a:xfrm>
          <a:prstGeom prst="rect">
            <a:avLst/>
          </a:prstGeom>
          <a:solidFill>
            <a:srgbClr val="63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7" y="393434"/>
            <a:ext cx="6510746" cy="923330"/>
          </a:xfrm>
          <a:prstGeom prst="rect">
            <a:avLst/>
          </a:prstGeom>
          <a:noFill/>
        </p:spPr>
        <p:txBody>
          <a:bodyPr wrap="square" rtlCol="0">
            <a:spAutoFit/>
          </a:bodyPr>
          <a:lstStyle/>
          <a:p>
            <a:r>
              <a:rPr lang="en-GB" sz="5400" b="1" dirty="0" smtClean="0">
                <a:solidFill>
                  <a:schemeClr val="bg1"/>
                </a:solidFill>
              </a:rPr>
              <a:t>THE PERFECT CAREER</a:t>
            </a:r>
            <a:endParaRPr lang="en-GB" sz="5400" b="1" dirty="0">
              <a:solidFill>
                <a:schemeClr val="bg1"/>
              </a:solidFill>
            </a:endParaRPr>
          </a:p>
        </p:txBody>
      </p:sp>
      <p:sp>
        <p:nvSpPr>
          <p:cNvPr id="20" name="TextBox 19"/>
          <p:cNvSpPr txBox="1"/>
          <p:nvPr/>
        </p:nvSpPr>
        <p:spPr>
          <a:xfrm>
            <a:off x="476799" y="1419874"/>
            <a:ext cx="11227521" cy="4170372"/>
          </a:xfrm>
          <a:prstGeom prst="rect">
            <a:avLst/>
          </a:prstGeom>
          <a:noFill/>
        </p:spPr>
        <p:txBody>
          <a:bodyPr wrap="square">
            <a:spAutoFit/>
          </a:bodyPr>
          <a:lstStyle/>
          <a:p>
            <a:pPr>
              <a:defRPr/>
            </a:pPr>
            <a:r>
              <a:rPr lang="en-GB" sz="2400" b="1" dirty="0">
                <a:solidFill>
                  <a:schemeClr val="bg1"/>
                </a:solidFill>
              </a:rPr>
              <a:t>But…</a:t>
            </a:r>
          </a:p>
          <a:p>
            <a:pPr>
              <a:defRPr/>
            </a:pPr>
            <a:endParaRPr lang="en-GB" sz="1100" b="1" dirty="0">
              <a:solidFill>
                <a:schemeClr val="bg1"/>
              </a:solidFill>
            </a:endParaRPr>
          </a:p>
          <a:p>
            <a:pPr indent="-177800">
              <a:buFont typeface="Arial" panose="020B0604020202020204" pitchFamily="34" charset="0"/>
              <a:buChar char="•"/>
              <a:defRPr/>
            </a:pPr>
            <a:r>
              <a:rPr lang="en-GB" sz="2400" b="1" dirty="0">
                <a:solidFill>
                  <a:schemeClr val="bg1"/>
                </a:solidFill>
              </a:rPr>
              <a:t>The subjects you “love” will probably change</a:t>
            </a:r>
          </a:p>
          <a:p>
            <a:pPr indent="-177800">
              <a:buFont typeface="Arial" panose="020B0604020202020204" pitchFamily="34" charset="0"/>
              <a:buChar char="•"/>
              <a:defRPr/>
            </a:pPr>
            <a:r>
              <a:rPr lang="en-GB" sz="2400" b="1" dirty="0">
                <a:solidFill>
                  <a:schemeClr val="bg1"/>
                </a:solidFill>
              </a:rPr>
              <a:t>So will what you are good at</a:t>
            </a:r>
          </a:p>
          <a:p>
            <a:pPr>
              <a:defRPr/>
            </a:pPr>
            <a:endParaRPr lang="en-GB" sz="2400" b="1" dirty="0">
              <a:solidFill>
                <a:schemeClr val="bg1"/>
              </a:solidFill>
            </a:endParaRPr>
          </a:p>
          <a:p>
            <a:pPr>
              <a:defRPr/>
            </a:pPr>
            <a:r>
              <a:rPr lang="en-GB" sz="2400" b="1" dirty="0">
                <a:solidFill>
                  <a:schemeClr val="bg1"/>
                </a:solidFill>
              </a:rPr>
              <a:t>And…</a:t>
            </a:r>
          </a:p>
          <a:p>
            <a:pPr>
              <a:defRPr/>
            </a:pPr>
            <a:endParaRPr lang="en-GB" sz="1200" b="1" dirty="0">
              <a:solidFill>
                <a:schemeClr val="bg1"/>
              </a:solidFill>
            </a:endParaRPr>
          </a:p>
          <a:p>
            <a:pPr indent="-177800">
              <a:buFont typeface="Arial" panose="020B0604020202020204" pitchFamily="34" charset="0"/>
              <a:buChar char="•"/>
              <a:defRPr/>
            </a:pPr>
            <a:r>
              <a:rPr lang="en-GB" sz="2400" b="1" dirty="0">
                <a:solidFill>
                  <a:schemeClr val="bg1"/>
                </a:solidFill>
              </a:rPr>
              <a:t>What pays well today might not exist tomorrow</a:t>
            </a:r>
          </a:p>
          <a:p>
            <a:pPr indent="-177800">
              <a:buFont typeface="Arial" panose="020B0604020202020204" pitchFamily="34" charset="0"/>
              <a:buChar char="•"/>
              <a:defRPr/>
            </a:pPr>
            <a:r>
              <a:rPr lang="en-GB" sz="2400" b="1" dirty="0">
                <a:solidFill>
                  <a:schemeClr val="bg1"/>
                </a:solidFill>
              </a:rPr>
              <a:t>Some jobs haven’t even been invented yet…</a:t>
            </a:r>
          </a:p>
          <a:p>
            <a:pPr>
              <a:defRPr/>
            </a:pPr>
            <a:endParaRPr lang="en-GB" sz="2400" b="1" dirty="0">
              <a:solidFill>
                <a:schemeClr val="bg1"/>
              </a:solidFill>
            </a:endParaRPr>
          </a:p>
          <a:p>
            <a:pPr>
              <a:defRPr/>
            </a:pPr>
            <a:r>
              <a:rPr lang="en-GB" sz="2400" b="1" dirty="0">
                <a:solidFill>
                  <a:schemeClr val="bg1"/>
                </a:solidFill>
              </a:rPr>
              <a:t>“</a:t>
            </a:r>
            <a:r>
              <a:rPr lang="en-GB" sz="2400" b="1" i="1" dirty="0">
                <a:solidFill>
                  <a:schemeClr val="bg1"/>
                </a:solidFill>
              </a:rPr>
              <a:t>Advances in technology and artificial intelligence mean that up to 50 per cent of jobs today will not exist by 2025 as people look to take up more creative professions</a:t>
            </a:r>
            <a:r>
              <a:rPr lang="en-GB" sz="2400" b="1" dirty="0">
                <a:solidFill>
                  <a:schemeClr val="bg1"/>
                </a:solidFill>
              </a:rPr>
              <a:t>.”</a:t>
            </a:r>
          </a:p>
        </p:txBody>
      </p:sp>
      <p:cxnSp>
        <p:nvCxnSpPr>
          <p:cNvPr id="17" name="Straight Connector 16"/>
          <p:cNvCxnSpPr/>
          <p:nvPr/>
        </p:nvCxnSpPr>
        <p:spPr>
          <a:xfrm flipH="1" flipV="1">
            <a:off x="9786231" y="3083733"/>
            <a:ext cx="384220" cy="182074"/>
          </a:xfrm>
          <a:prstGeom prst="line">
            <a:avLst/>
          </a:prstGeom>
          <a:ln w="88900" cap="rnd">
            <a:solidFill>
              <a:srgbClr val="633A8F"/>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338749" y="827732"/>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41300">
            <a:solidFill>
              <a:srgbClr val="633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310122" y="3083733"/>
            <a:ext cx="1440000" cy="1440000"/>
          </a:xfrm>
          <a:prstGeom prst="ellipse">
            <a:avLst/>
          </a:prstGeom>
          <a:solidFill>
            <a:schemeClr val="bg1"/>
          </a:solidFill>
          <a:ln w="171450">
            <a:solidFill>
              <a:srgbClr val="633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flipH="1">
            <a:off x="9876770" y="0"/>
            <a:ext cx="992663" cy="1008693"/>
          </a:xfrm>
          <a:prstGeom prst="line">
            <a:avLst/>
          </a:prstGeom>
          <a:ln w="88900" cap="rnd">
            <a:solidFill>
              <a:srgbClr val="633A8F"/>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18335" y="3366819"/>
            <a:ext cx="824365" cy="873827"/>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spTree>
    <p:extLst>
      <p:ext uri="{BB962C8B-B14F-4D97-AF65-F5344CB8AC3E}">
        <p14:creationId xmlns:p14="http://schemas.microsoft.com/office/powerpoint/2010/main" val="308712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7884155" cy="608073"/>
          </a:xfrm>
          <a:prstGeom prst="rect">
            <a:avLst/>
          </a:prstGeom>
          <a:solidFill>
            <a:srgbClr val="63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30997" y="1616706"/>
            <a:ext cx="11400551" cy="461665"/>
          </a:xfrm>
          <a:prstGeom prst="rect">
            <a:avLst/>
          </a:prstGeom>
          <a:noFill/>
        </p:spPr>
        <p:txBody>
          <a:bodyPr wrap="square" rtlCol="0">
            <a:spAutoFit/>
          </a:bodyPr>
          <a:lstStyle/>
          <a:p>
            <a:r>
              <a:rPr lang="en-GB" sz="2400" b="1" dirty="0" smtClean="0">
                <a:solidFill>
                  <a:schemeClr val="bg1"/>
                </a:solidFill>
              </a:rPr>
              <a:t>Insert text</a:t>
            </a:r>
            <a:endParaRPr lang="en-GB" sz="4000" b="1" dirty="0">
              <a:solidFill>
                <a:schemeClr val="bg1"/>
              </a:solidFill>
            </a:endParaRPr>
          </a:p>
        </p:txBody>
      </p:sp>
      <p:sp>
        <p:nvSpPr>
          <p:cNvPr id="12" name="Oval 11"/>
          <p:cNvSpPr/>
          <p:nvPr/>
        </p:nvSpPr>
        <p:spPr>
          <a:xfrm>
            <a:off x="9329449" y="752251"/>
            <a:ext cx="1440000" cy="144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71450">
            <a:solidFill>
              <a:srgbClr val="633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721569" y="3539360"/>
            <a:ext cx="2520000" cy="2520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41300">
            <a:solidFill>
              <a:srgbClr val="633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9898912" y="2443694"/>
            <a:ext cx="63795" cy="855336"/>
          </a:xfrm>
          <a:prstGeom prst="line">
            <a:avLst/>
          </a:prstGeom>
          <a:ln w="88900" cap="rnd">
            <a:solidFill>
              <a:srgbClr val="633A8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121190" y="5452844"/>
            <a:ext cx="438609" cy="251670"/>
          </a:xfrm>
          <a:prstGeom prst="line">
            <a:avLst/>
          </a:prstGeom>
          <a:ln w="88900" cap="rnd">
            <a:solidFill>
              <a:srgbClr val="633A8F"/>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200375" y="5633134"/>
            <a:ext cx="792000" cy="792000"/>
          </a:xfrm>
          <a:prstGeom prst="ellipse">
            <a:avLst/>
          </a:prstGeom>
          <a:solidFill>
            <a:schemeClr val="bg1"/>
          </a:solidFill>
          <a:ln w="107950">
            <a:solidFill>
              <a:srgbClr val="633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p:cNvSpPr txBox="1">
            <a:spLocks noRot="1" noChangeArrowheads="1"/>
          </p:cNvSpPr>
          <p:nvPr/>
        </p:nvSpPr>
        <p:spPr>
          <a:xfrm>
            <a:off x="175939" y="2316214"/>
            <a:ext cx="7339551"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lvl="1" indent="0">
              <a:buClr>
                <a:srgbClr val="990099"/>
              </a:buClr>
              <a:buNone/>
              <a:defRPr/>
            </a:pPr>
            <a:r>
              <a:rPr lang="en-GB" b="1" dirty="0">
                <a:solidFill>
                  <a:schemeClr val="bg1"/>
                </a:solidFill>
              </a:rPr>
              <a:t>Gain a real insight into university life by experiencing it at first hand:</a:t>
            </a:r>
          </a:p>
          <a:p>
            <a:pPr marL="627063" lvl="1">
              <a:defRPr/>
            </a:pPr>
            <a:endParaRPr lang="en-GB" b="1" dirty="0">
              <a:solidFill>
                <a:schemeClr val="bg1"/>
              </a:solidFill>
            </a:endParaRPr>
          </a:p>
          <a:p>
            <a:pPr marL="627063" lvl="1">
              <a:defRPr/>
            </a:pPr>
            <a:r>
              <a:rPr lang="en-GB" b="1" dirty="0">
                <a:solidFill>
                  <a:schemeClr val="bg1"/>
                </a:solidFill>
              </a:rPr>
              <a:t>Spend 2 or 3 days as a student at university</a:t>
            </a:r>
          </a:p>
          <a:p>
            <a:pPr marL="627063" lvl="1">
              <a:defRPr/>
            </a:pPr>
            <a:r>
              <a:rPr lang="en-GB" b="1" dirty="0">
                <a:solidFill>
                  <a:schemeClr val="bg1"/>
                </a:solidFill>
              </a:rPr>
              <a:t>Stay in student halls of residence </a:t>
            </a:r>
          </a:p>
          <a:p>
            <a:pPr marL="398463" lvl="1" indent="0">
              <a:buNone/>
              <a:defRPr/>
            </a:pPr>
            <a:r>
              <a:rPr lang="en-GB" b="1" dirty="0" smtClean="0">
                <a:solidFill>
                  <a:schemeClr val="bg1"/>
                </a:solidFill>
              </a:rPr>
              <a:t>   (</a:t>
            </a:r>
            <a:r>
              <a:rPr lang="en-GB" b="1" dirty="0">
                <a:solidFill>
                  <a:schemeClr val="bg1"/>
                </a:solidFill>
              </a:rPr>
              <a:t>residential events only)</a:t>
            </a:r>
          </a:p>
          <a:p>
            <a:pPr marL="627063" lvl="1">
              <a:defRPr/>
            </a:pPr>
            <a:r>
              <a:rPr lang="en-GB" b="1" dirty="0">
                <a:solidFill>
                  <a:schemeClr val="bg1"/>
                </a:solidFill>
              </a:rPr>
              <a:t>Meet students and staff</a:t>
            </a:r>
          </a:p>
          <a:p>
            <a:pPr marL="627063" lvl="1">
              <a:defRPr/>
            </a:pPr>
            <a:r>
              <a:rPr lang="en-GB" b="1" dirty="0">
                <a:solidFill>
                  <a:schemeClr val="bg1"/>
                </a:solidFill>
              </a:rPr>
              <a:t>Attend lectures &amp; sample university </a:t>
            </a:r>
            <a:r>
              <a:rPr lang="en-GB" b="1" dirty="0" smtClean="0">
                <a:solidFill>
                  <a:schemeClr val="bg1"/>
                </a:solidFill>
              </a:rPr>
              <a:t>subjects</a:t>
            </a:r>
            <a:endParaRPr lang="en-GB" b="1" dirty="0">
              <a:solidFill>
                <a:schemeClr val="bg1"/>
              </a:solidFill>
            </a:endParaRPr>
          </a:p>
        </p:txBody>
      </p:sp>
      <p:sp>
        <p:nvSpPr>
          <p:cNvPr id="24" name="Rectangle 23"/>
          <p:cNvSpPr/>
          <p:nvPr/>
        </p:nvSpPr>
        <p:spPr>
          <a:xfrm>
            <a:off x="476799" y="1341538"/>
            <a:ext cx="8083000" cy="608073"/>
          </a:xfrm>
          <a:prstGeom prst="rect">
            <a:avLst/>
          </a:prstGeom>
          <a:solidFill>
            <a:srgbClr val="63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6" y="368034"/>
            <a:ext cx="8128803" cy="1754326"/>
          </a:xfrm>
          <a:prstGeom prst="rect">
            <a:avLst/>
          </a:prstGeom>
          <a:noFill/>
        </p:spPr>
        <p:txBody>
          <a:bodyPr wrap="square" rtlCol="0">
            <a:spAutoFit/>
          </a:bodyPr>
          <a:lstStyle/>
          <a:p>
            <a:r>
              <a:rPr lang="en-GB" sz="5400" b="1" dirty="0" smtClean="0">
                <a:solidFill>
                  <a:schemeClr val="bg1"/>
                </a:solidFill>
              </a:rPr>
              <a:t>WANT TO FIND OUT WHAT UNIVERSITY IS REALLY LIKE?</a:t>
            </a:r>
            <a:endParaRPr lang="en-GB" sz="5400" b="1" dirty="0">
              <a:solidFill>
                <a:schemeClr val="bg1"/>
              </a:solidFill>
            </a:endParaRPr>
          </a:p>
        </p:txBody>
      </p:sp>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pic>
        <p:nvPicPr>
          <p:cNvPr id="33" name="Picture 3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69884" y="5848534"/>
            <a:ext cx="452178" cy="364660"/>
          </a:xfrm>
          <a:prstGeom prst="rect">
            <a:avLst/>
          </a:prstGeom>
        </p:spPr>
      </p:pic>
    </p:spTree>
    <p:extLst>
      <p:ext uri="{BB962C8B-B14F-4D97-AF65-F5344CB8AC3E}">
        <p14:creationId xmlns:p14="http://schemas.microsoft.com/office/powerpoint/2010/main" val="294493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5460451" cy="608073"/>
          </a:xfrm>
          <a:prstGeom prst="rect">
            <a:avLst/>
          </a:prstGeom>
          <a:solidFill>
            <a:srgbClr val="E74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7" y="368167"/>
            <a:ext cx="5506254" cy="923330"/>
          </a:xfrm>
          <a:prstGeom prst="rect">
            <a:avLst/>
          </a:prstGeom>
          <a:noFill/>
        </p:spPr>
        <p:txBody>
          <a:bodyPr wrap="square" rtlCol="0">
            <a:spAutoFit/>
          </a:bodyPr>
          <a:lstStyle/>
          <a:p>
            <a:r>
              <a:rPr lang="en-GB" sz="5400" b="1" dirty="0" smtClean="0">
                <a:solidFill>
                  <a:schemeClr val="bg1"/>
                </a:solidFill>
              </a:rPr>
              <a:t>WHAT IS UNIFEST?</a:t>
            </a:r>
            <a:endParaRPr lang="en-GB" sz="5400" b="1" dirty="0">
              <a:solidFill>
                <a:schemeClr val="bg1"/>
              </a:solidFill>
            </a:endParaRPr>
          </a:p>
        </p:txBody>
      </p:sp>
      <p:sp>
        <p:nvSpPr>
          <p:cNvPr id="12" name="Oval 11"/>
          <p:cNvSpPr/>
          <p:nvPr/>
        </p:nvSpPr>
        <p:spPr>
          <a:xfrm>
            <a:off x="4700936" y="4824586"/>
            <a:ext cx="1080000" cy="1080000"/>
          </a:xfrm>
          <a:prstGeom prst="ellipse">
            <a:avLst/>
          </a:prstGeom>
          <a:solidFill>
            <a:schemeClr val="bg1"/>
          </a:solidFill>
          <a:ln w="171450">
            <a:solidFill>
              <a:srgbClr val="E74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76799" y="3474251"/>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41300">
            <a:solidFill>
              <a:srgbClr val="E74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3207024" y="5050172"/>
            <a:ext cx="1209853" cy="159391"/>
          </a:xfrm>
          <a:prstGeom prst="line">
            <a:avLst/>
          </a:prstGeom>
          <a:ln w="88900" cap="rnd">
            <a:solidFill>
              <a:srgbClr val="E7431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522804" y="1833843"/>
            <a:ext cx="1800000" cy="1800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03200">
            <a:solidFill>
              <a:srgbClr val="E74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a:off x="2932896" y="3330438"/>
            <a:ext cx="520447" cy="398967"/>
          </a:xfrm>
          <a:prstGeom prst="line">
            <a:avLst/>
          </a:prstGeom>
          <a:ln w="88900" cap="rnd">
            <a:solidFill>
              <a:srgbClr val="E74310"/>
            </a:solidFill>
          </a:ln>
        </p:spPr>
        <p:style>
          <a:lnRef idx="1">
            <a:schemeClr val="accent1"/>
          </a:lnRef>
          <a:fillRef idx="0">
            <a:schemeClr val="accent1"/>
          </a:fillRef>
          <a:effectRef idx="0">
            <a:schemeClr val="accent1"/>
          </a:effectRef>
          <a:fontRef idx="minor">
            <a:schemeClr val="tx1"/>
          </a:fontRef>
        </p:style>
      </p:cxnSp>
      <p:sp>
        <p:nvSpPr>
          <p:cNvPr id="19" name="Rectangle 3"/>
          <p:cNvSpPr txBox="1">
            <a:spLocks noRot="1" noChangeArrowheads="1"/>
          </p:cNvSpPr>
          <p:nvPr/>
        </p:nvSpPr>
        <p:spPr>
          <a:xfrm>
            <a:off x="6477513" y="1588043"/>
            <a:ext cx="5313363"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04800">
              <a:lnSpc>
                <a:spcPct val="150000"/>
              </a:lnSpc>
              <a:buClr>
                <a:srgbClr val="EA5628"/>
              </a:buClr>
              <a:defRPr/>
            </a:pPr>
            <a:r>
              <a:rPr lang="en-GB" sz="2400" b="1" dirty="0" smtClean="0">
                <a:solidFill>
                  <a:srgbClr val="E74310"/>
                </a:solidFill>
              </a:rPr>
              <a:t>Visit </a:t>
            </a:r>
            <a:r>
              <a:rPr lang="en-GB" sz="2400" b="1" dirty="0">
                <a:solidFill>
                  <a:srgbClr val="E74310"/>
                </a:solidFill>
              </a:rPr>
              <a:t>a University for 2 or 3 days</a:t>
            </a:r>
          </a:p>
          <a:p>
            <a:pPr indent="304800">
              <a:lnSpc>
                <a:spcPct val="150000"/>
              </a:lnSpc>
              <a:buClr>
                <a:srgbClr val="EA5628"/>
              </a:buClr>
              <a:defRPr/>
            </a:pPr>
            <a:r>
              <a:rPr lang="en-GB" sz="2400" b="1" dirty="0">
                <a:solidFill>
                  <a:srgbClr val="E74310"/>
                </a:solidFill>
              </a:rPr>
              <a:t>“Have a go” sessions</a:t>
            </a:r>
          </a:p>
          <a:p>
            <a:pPr indent="304800">
              <a:lnSpc>
                <a:spcPct val="150000"/>
              </a:lnSpc>
              <a:buClr>
                <a:srgbClr val="EA5628"/>
              </a:buClr>
              <a:defRPr/>
            </a:pPr>
            <a:r>
              <a:rPr lang="en-GB" sz="2400" b="1" dirty="0">
                <a:solidFill>
                  <a:srgbClr val="E74310"/>
                </a:solidFill>
              </a:rPr>
              <a:t>Career &amp; university guidance</a:t>
            </a:r>
          </a:p>
          <a:p>
            <a:pPr indent="304800">
              <a:lnSpc>
                <a:spcPct val="150000"/>
              </a:lnSpc>
              <a:buClr>
                <a:srgbClr val="EA5628"/>
              </a:buClr>
              <a:defRPr/>
            </a:pPr>
            <a:r>
              <a:rPr lang="en-GB" sz="2400" b="1" dirty="0">
                <a:solidFill>
                  <a:srgbClr val="E74310"/>
                </a:solidFill>
              </a:rPr>
              <a:t>Fun social activities</a:t>
            </a:r>
          </a:p>
          <a:p>
            <a:pPr indent="304800">
              <a:lnSpc>
                <a:spcPct val="150000"/>
              </a:lnSpc>
              <a:buClr>
                <a:srgbClr val="EA5628"/>
              </a:buClr>
              <a:defRPr/>
            </a:pPr>
            <a:r>
              <a:rPr lang="en-GB" sz="2400" b="1" dirty="0">
                <a:solidFill>
                  <a:srgbClr val="E74310"/>
                </a:solidFill>
              </a:rPr>
              <a:t>Meet current university students </a:t>
            </a:r>
          </a:p>
          <a:p>
            <a:pPr indent="304800">
              <a:lnSpc>
                <a:spcPct val="150000"/>
              </a:lnSpc>
              <a:buClr>
                <a:srgbClr val="EA5628"/>
              </a:buClr>
              <a:defRPr/>
            </a:pPr>
            <a:r>
              <a:rPr lang="en-GB" sz="2400" b="1" dirty="0">
                <a:solidFill>
                  <a:srgbClr val="E74310"/>
                </a:solidFill>
              </a:rPr>
              <a:t>Its completely FREE!</a:t>
            </a:r>
          </a:p>
        </p:txBody>
      </p:sp>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sp>
        <p:nvSpPr>
          <p:cNvPr id="28" name="Quad Arrow 27"/>
          <p:cNvSpPr/>
          <p:nvPr/>
        </p:nvSpPr>
        <p:spPr>
          <a:xfrm>
            <a:off x="4970936" y="5094586"/>
            <a:ext cx="540000" cy="540000"/>
          </a:xfrm>
          <a:prstGeom prst="quadArrow">
            <a:avLst>
              <a:gd name="adj1" fmla="val 11195"/>
              <a:gd name="adj2" fmla="val 13456"/>
              <a:gd name="adj3" fmla="val 17978"/>
            </a:avLst>
          </a:prstGeom>
          <a:solidFill>
            <a:srgbClr val="E74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6652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7954137" cy="608073"/>
          </a:xfrm>
          <a:prstGeom prst="rect">
            <a:avLst/>
          </a:prstGeom>
          <a:solidFill>
            <a:srgbClr val="E74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7" y="393434"/>
            <a:ext cx="8771726" cy="923330"/>
          </a:xfrm>
          <a:prstGeom prst="rect">
            <a:avLst/>
          </a:prstGeom>
          <a:noFill/>
        </p:spPr>
        <p:txBody>
          <a:bodyPr wrap="square" rtlCol="0">
            <a:spAutoFit/>
          </a:bodyPr>
          <a:lstStyle/>
          <a:p>
            <a:r>
              <a:rPr lang="en-GB" sz="5400" b="1" dirty="0" smtClean="0">
                <a:solidFill>
                  <a:schemeClr val="bg1"/>
                </a:solidFill>
              </a:rPr>
              <a:t>WHO CAN GO TO UNIFEST?</a:t>
            </a:r>
            <a:endParaRPr lang="en-GB" sz="5400" b="1" dirty="0">
              <a:solidFill>
                <a:schemeClr val="bg1"/>
              </a:solidFill>
            </a:endParaRPr>
          </a:p>
        </p:txBody>
      </p:sp>
      <p:sp>
        <p:nvSpPr>
          <p:cNvPr id="13" name="Oval 12"/>
          <p:cNvSpPr/>
          <p:nvPr/>
        </p:nvSpPr>
        <p:spPr>
          <a:xfrm>
            <a:off x="4453867" y="3818692"/>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41300">
            <a:solidFill>
              <a:srgbClr val="E74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7332453" y="4848045"/>
            <a:ext cx="879894" cy="98657"/>
          </a:xfrm>
          <a:prstGeom prst="line">
            <a:avLst/>
          </a:prstGeom>
          <a:ln w="88900" cap="rnd">
            <a:solidFill>
              <a:srgbClr val="E7431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573449" y="3587907"/>
            <a:ext cx="2196000" cy="2196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03200">
            <a:solidFill>
              <a:srgbClr val="E74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a:off x="10463842" y="2777706"/>
            <a:ext cx="517585" cy="810201"/>
          </a:xfrm>
          <a:prstGeom prst="line">
            <a:avLst/>
          </a:prstGeom>
          <a:ln w="88900" cap="rnd">
            <a:solidFill>
              <a:srgbClr val="E7431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0911341" y="1926170"/>
            <a:ext cx="720000" cy="720000"/>
          </a:xfrm>
          <a:prstGeom prst="ellipse">
            <a:avLst/>
          </a:prstGeom>
          <a:solidFill>
            <a:schemeClr val="bg1"/>
          </a:solidFill>
          <a:ln w="107950">
            <a:solidFill>
              <a:srgbClr val="E74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5"/>
          <p:cNvSpPr txBox="1">
            <a:spLocks noRot="1" noChangeArrowheads="1"/>
          </p:cNvSpPr>
          <p:nvPr/>
        </p:nvSpPr>
        <p:spPr>
          <a:xfrm>
            <a:off x="449249" y="1368606"/>
            <a:ext cx="10320200" cy="304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99"/>
              </a:buClr>
              <a:buFontTx/>
              <a:buNone/>
              <a:defRPr/>
            </a:pPr>
            <a:r>
              <a:rPr lang="en-GB" b="1" dirty="0">
                <a:solidFill>
                  <a:schemeClr val="bg1"/>
                </a:solidFill>
              </a:rPr>
              <a:t>Year 10 students who want to see what university is like but who:</a:t>
            </a:r>
          </a:p>
          <a:p>
            <a:pPr marL="0" indent="0">
              <a:buClr>
                <a:srgbClr val="990099"/>
              </a:buClr>
              <a:buFontTx/>
              <a:buNone/>
              <a:defRPr/>
            </a:pPr>
            <a:endParaRPr lang="en-GB" sz="1600" b="1" dirty="0">
              <a:solidFill>
                <a:schemeClr val="bg1"/>
              </a:solidFill>
            </a:endParaRPr>
          </a:p>
          <a:p>
            <a:pPr marL="0" lvl="1">
              <a:spcAft>
                <a:spcPts val="600"/>
              </a:spcAft>
              <a:defRPr/>
            </a:pPr>
            <a:r>
              <a:rPr lang="en-GB" b="1" dirty="0">
                <a:solidFill>
                  <a:schemeClr val="bg1"/>
                </a:solidFill>
              </a:rPr>
              <a:t>Are the first in their family to be thinking about university, or</a:t>
            </a:r>
          </a:p>
          <a:p>
            <a:pPr marL="0" lvl="1">
              <a:spcAft>
                <a:spcPts val="600"/>
              </a:spcAft>
              <a:defRPr/>
            </a:pPr>
            <a:r>
              <a:rPr lang="en-GB" b="1" dirty="0">
                <a:solidFill>
                  <a:schemeClr val="bg1"/>
                </a:solidFill>
              </a:rPr>
              <a:t>Might think “university is not for people like me” or are worried about debt</a:t>
            </a:r>
          </a:p>
          <a:p>
            <a:pPr marL="0" lvl="1">
              <a:spcAft>
                <a:spcPts val="600"/>
              </a:spcAft>
              <a:defRPr/>
            </a:pPr>
            <a:r>
              <a:rPr lang="en-GB" b="1" dirty="0">
                <a:solidFill>
                  <a:schemeClr val="bg1"/>
                </a:solidFill>
              </a:rPr>
              <a:t>Have a disability or </a:t>
            </a:r>
            <a:r>
              <a:rPr lang="en-GB" b="1">
                <a:solidFill>
                  <a:schemeClr val="bg1"/>
                </a:solidFill>
              </a:rPr>
              <a:t>learning </a:t>
            </a:r>
            <a:r>
              <a:rPr lang="en-GB" b="1" smtClean="0">
                <a:solidFill>
                  <a:schemeClr val="bg1"/>
                </a:solidFill>
              </a:rPr>
              <a:t>difficulty</a:t>
            </a:r>
            <a:endParaRPr lang="en-GB" b="1" dirty="0">
              <a:solidFill>
                <a:schemeClr val="bg1"/>
              </a:solidFill>
            </a:endParaRPr>
          </a:p>
          <a:p>
            <a:pPr marL="0" lvl="1">
              <a:spcAft>
                <a:spcPts val="600"/>
              </a:spcAft>
              <a:defRPr/>
            </a:pPr>
            <a:r>
              <a:rPr lang="en-GB" b="1" dirty="0">
                <a:solidFill>
                  <a:schemeClr val="bg1"/>
                </a:solidFill>
              </a:rPr>
              <a:t>Are in the care system</a:t>
            </a:r>
          </a:p>
        </p:txBody>
      </p:sp>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pic>
        <p:nvPicPr>
          <p:cNvPr id="29" name="Picture 2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112944" y="2117352"/>
            <a:ext cx="316794" cy="337636"/>
          </a:xfrm>
          <a:prstGeom prst="rect">
            <a:avLst/>
          </a:prstGeom>
        </p:spPr>
      </p:pic>
    </p:spTree>
    <p:extLst>
      <p:ext uri="{BB962C8B-B14F-4D97-AF65-F5344CB8AC3E}">
        <p14:creationId xmlns:p14="http://schemas.microsoft.com/office/powerpoint/2010/main" val="279548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8816748" cy="60807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76799" y="1346445"/>
            <a:ext cx="3314929" cy="60807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6" y="368034"/>
            <a:ext cx="9335303" cy="1754326"/>
          </a:xfrm>
          <a:prstGeom prst="rect">
            <a:avLst/>
          </a:prstGeom>
          <a:noFill/>
        </p:spPr>
        <p:txBody>
          <a:bodyPr wrap="square" rtlCol="0">
            <a:spAutoFit/>
          </a:bodyPr>
          <a:lstStyle/>
          <a:p>
            <a:r>
              <a:rPr lang="en-GB" sz="5400" b="1" dirty="0" smtClean="0">
                <a:solidFill>
                  <a:schemeClr val="bg1"/>
                </a:solidFill>
              </a:rPr>
              <a:t>WHICH UNIFEST PROGRAMME IS FOR ME?</a:t>
            </a:r>
            <a:endParaRPr lang="en-GB" sz="5400" b="1" dirty="0">
              <a:solidFill>
                <a:schemeClr val="bg1"/>
              </a:solidFill>
            </a:endParaRPr>
          </a:p>
        </p:txBody>
      </p:sp>
      <p:sp>
        <p:nvSpPr>
          <p:cNvPr id="12" name="Oval 11"/>
          <p:cNvSpPr/>
          <p:nvPr/>
        </p:nvSpPr>
        <p:spPr>
          <a:xfrm>
            <a:off x="9475585" y="4290390"/>
            <a:ext cx="1440000" cy="1440000"/>
          </a:xfrm>
          <a:prstGeom prst="ellipse">
            <a:avLst/>
          </a:prstGeom>
          <a:solidFill>
            <a:schemeClr val="bg1"/>
          </a:solidFill>
          <a:ln w="1714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60665" y="3840872"/>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413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195585" y="3671337"/>
            <a:ext cx="40615" cy="352082"/>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196534" y="1195937"/>
            <a:ext cx="2196000" cy="2196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03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a:off x="8513986" y="2953688"/>
            <a:ext cx="519862" cy="310166"/>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630923" y="3217684"/>
            <a:ext cx="720000" cy="720000"/>
          </a:xfrm>
          <a:prstGeom prst="ellipse">
            <a:avLst/>
          </a:prstGeom>
          <a:solidFill>
            <a:schemeClr val="bg1"/>
          </a:solidFill>
          <a:ln w="1079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21"/>
          <p:cNvSpPr>
            <a:spLocks noGrp="1" noRot="1" noChangeArrowheads="1"/>
          </p:cNvSpPr>
          <p:nvPr>
            <p:ph sz="half" idx="4294967295"/>
          </p:nvPr>
        </p:nvSpPr>
        <p:spPr>
          <a:xfrm>
            <a:off x="560665" y="2520022"/>
            <a:ext cx="7107710" cy="3810000"/>
          </a:xfrm>
        </p:spPr>
        <p:txBody>
          <a:bodyPr>
            <a:normAutofit/>
          </a:bodyPr>
          <a:lstStyle/>
          <a:p>
            <a:pPr marL="0" indent="0">
              <a:buClr>
                <a:srgbClr val="D4228C"/>
              </a:buClr>
              <a:buNone/>
              <a:defRPr/>
            </a:pPr>
            <a:r>
              <a:rPr lang="en-GB" sz="2400" b="1" dirty="0">
                <a:solidFill>
                  <a:schemeClr val="bg1"/>
                </a:solidFill>
              </a:rPr>
              <a:t>Choose a general event and explore a variety of courses and subjects</a:t>
            </a:r>
          </a:p>
          <a:p>
            <a:pPr marL="0">
              <a:buClr>
                <a:srgbClr val="D4228C"/>
              </a:buClr>
              <a:buFont typeface="Wingdings" panose="05000000000000000000" pitchFamily="2" charset="2"/>
              <a:buChar char="§"/>
              <a:defRPr/>
            </a:pPr>
            <a:endParaRPr lang="en-GB" sz="2400" b="1" dirty="0">
              <a:solidFill>
                <a:schemeClr val="bg1"/>
              </a:solidFill>
            </a:endParaRPr>
          </a:p>
          <a:p>
            <a:pPr marL="0" indent="0">
              <a:buClr>
                <a:srgbClr val="D4228C"/>
              </a:buClr>
              <a:buFontTx/>
              <a:buNone/>
              <a:defRPr/>
            </a:pPr>
            <a:r>
              <a:rPr lang="en-GB" sz="2400" b="1" dirty="0" smtClean="0">
                <a:solidFill>
                  <a:schemeClr val="bg1"/>
                </a:solidFill>
              </a:rPr>
              <a:t>				    </a:t>
            </a:r>
            <a:r>
              <a:rPr lang="en-GB" sz="3600" b="1" dirty="0" smtClean="0">
                <a:solidFill>
                  <a:schemeClr val="bg1"/>
                </a:solidFill>
              </a:rPr>
              <a:t>OR</a:t>
            </a:r>
            <a:endParaRPr lang="en-GB" sz="3600" b="1" dirty="0">
              <a:solidFill>
                <a:schemeClr val="bg1"/>
              </a:solidFill>
            </a:endParaRPr>
          </a:p>
          <a:p>
            <a:pPr marL="0">
              <a:buClr>
                <a:srgbClr val="D4228C"/>
              </a:buClr>
              <a:buFont typeface="Wingdings" panose="05000000000000000000" pitchFamily="2" charset="2"/>
              <a:buChar char="§"/>
              <a:defRPr/>
            </a:pPr>
            <a:endParaRPr lang="en-GB" sz="2400" b="1" dirty="0">
              <a:solidFill>
                <a:schemeClr val="bg1"/>
              </a:solidFill>
            </a:endParaRPr>
          </a:p>
          <a:p>
            <a:pPr eaLnBrk="1" hangingPunct="1">
              <a:buClr>
                <a:srgbClr val="990099"/>
              </a:buClr>
              <a:defRPr/>
            </a:pPr>
            <a:endParaRPr lang="en-GB" sz="2000" dirty="0" smtClean="0">
              <a:latin typeface="Calibri" panose="020F0502020204030204" pitchFamily="34" charset="0"/>
            </a:endParaRPr>
          </a:p>
          <a:p>
            <a:pPr marL="0" indent="0" algn="ctr" eaLnBrk="1" hangingPunct="1">
              <a:buClr>
                <a:srgbClr val="990099"/>
              </a:buClr>
              <a:buFontTx/>
              <a:buNone/>
              <a:defRPr/>
            </a:pPr>
            <a:endParaRPr lang="en-GB" sz="1600" dirty="0" smtClean="0">
              <a:latin typeface="Calibri" panose="020F0502020204030204" pitchFamily="34" charset="0"/>
            </a:endParaRPr>
          </a:p>
        </p:txBody>
      </p:sp>
      <p:sp>
        <p:nvSpPr>
          <p:cNvPr id="3" name="Rectangle 2"/>
          <p:cNvSpPr/>
          <p:nvPr/>
        </p:nvSpPr>
        <p:spPr>
          <a:xfrm>
            <a:off x="3702624" y="4939731"/>
            <a:ext cx="5204889" cy="1200329"/>
          </a:xfrm>
          <a:prstGeom prst="rect">
            <a:avLst/>
          </a:prstGeom>
        </p:spPr>
        <p:txBody>
          <a:bodyPr wrap="square">
            <a:spAutoFit/>
          </a:bodyPr>
          <a:lstStyle/>
          <a:p>
            <a:pPr>
              <a:buClr>
                <a:srgbClr val="D4228C"/>
              </a:buClr>
              <a:defRPr/>
            </a:pPr>
            <a:r>
              <a:rPr lang="en-GB" sz="2400" b="1" dirty="0">
                <a:solidFill>
                  <a:schemeClr val="bg1"/>
                </a:solidFill>
              </a:rPr>
              <a:t>Choose an event that focuses on a particular subject area or career that you are interested in</a:t>
            </a:r>
          </a:p>
        </p:txBody>
      </p:sp>
      <p:sp>
        <p:nvSpPr>
          <p:cNvPr id="24" name="Rectangle 23"/>
          <p:cNvSpPr/>
          <p:nvPr/>
        </p:nvSpPr>
        <p:spPr>
          <a:xfrm>
            <a:off x="473998" y="2430433"/>
            <a:ext cx="6348766" cy="923403"/>
          </a:xfrm>
          <a:prstGeom prst="rect">
            <a:avLst/>
          </a:prstGeom>
          <a:noFill/>
          <a:ln w="571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573130" y="4913066"/>
            <a:ext cx="4968780" cy="1290494"/>
          </a:xfrm>
          <a:prstGeom prst="rect">
            <a:avLst/>
          </a:prstGeom>
          <a:noFill/>
          <a:ln w="571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pic>
        <p:nvPicPr>
          <p:cNvPr id="27" name="Picture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788053" y="4649663"/>
            <a:ext cx="855678" cy="721453"/>
          </a:xfrm>
          <a:prstGeom prst="rect">
            <a:avLst/>
          </a:prstGeom>
        </p:spPr>
      </p:pic>
      <p:pic>
        <p:nvPicPr>
          <p:cNvPr id="28" name="Picture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1303929">
            <a:off x="7831179" y="3429151"/>
            <a:ext cx="317837" cy="303920"/>
          </a:xfrm>
          <a:prstGeom prst="rect">
            <a:avLst/>
          </a:prstGeom>
        </p:spPr>
      </p:pic>
    </p:spTree>
    <p:extLst>
      <p:ext uri="{BB962C8B-B14F-4D97-AF65-F5344CB8AC3E}">
        <p14:creationId xmlns:p14="http://schemas.microsoft.com/office/powerpoint/2010/main" val="244397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8568908" cy="608073"/>
          </a:xfrm>
          <a:prstGeom prst="rect">
            <a:avLst/>
          </a:prstGeom>
          <a:solidFill>
            <a:srgbClr val="32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7" y="380734"/>
            <a:ext cx="8614710" cy="923330"/>
          </a:xfrm>
          <a:prstGeom prst="rect">
            <a:avLst/>
          </a:prstGeom>
          <a:noFill/>
        </p:spPr>
        <p:txBody>
          <a:bodyPr wrap="square" rtlCol="0">
            <a:spAutoFit/>
          </a:bodyPr>
          <a:lstStyle/>
          <a:p>
            <a:r>
              <a:rPr lang="en-GB" sz="5400" b="1" dirty="0" smtClean="0">
                <a:solidFill>
                  <a:schemeClr val="bg1"/>
                </a:solidFill>
              </a:rPr>
              <a:t>CHOOSE YOUR PROGRAMME</a:t>
            </a:r>
            <a:endParaRPr lang="en-GB" sz="5400" b="1" dirty="0">
              <a:solidFill>
                <a:schemeClr val="bg1"/>
              </a:solidFill>
            </a:endParaRPr>
          </a:p>
        </p:txBody>
      </p:sp>
      <p:sp>
        <p:nvSpPr>
          <p:cNvPr id="12" name="Oval 11"/>
          <p:cNvSpPr/>
          <p:nvPr/>
        </p:nvSpPr>
        <p:spPr>
          <a:xfrm>
            <a:off x="9923202" y="1147684"/>
            <a:ext cx="1260000" cy="126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7145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128211" y="2028626"/>
            <a:ext cx="2520000" cy="2520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413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507864" y="2709644"/>
            <a:ext cx="0" cy="989901"/>
          </a:xfrm>
          <a:prstGeom prst="line">
            <a:avLst/>
          </a:prstGeom>
          <a:ln w="88900" cap="rnd">
            <a:solidFill>
              <a:srgbClr val="32ABE2"/>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499864" y="3953828"/>
            <a:ext cx="2016000" cy="201600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203200">
            <a:solidFill>
              <a:srgbClr val="32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8806195" y="4015936"/>
            <a:ext cx="520346" cy="337950"/>
          </a:xfrm>
          <a:prstGeom prst="line">
            <a:avLst/>
          </a:prstGeom>
          <a:ln w="88900" cap="rnd">
            <a:solidFill>
              <a:srgbClr val="32ABE2"/>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
          </p:nvPr>
        </p:nvSpPr>
        <p:spPr>
          <a:xfrm>
            <a:off x="514349" y="1441807"/>
            <a:ext cx="8077200" cy="4876800"/>
          </a:xfrm>
        </p:spPr>
        <p:txBody>
          <a:bodyPr>
            <a:noAutofit/>
          </a:bodyPr>
          <a:lstStyle/>
          <a:p>
            <a:pPr>
              <a:lnSpc>
                <a:spcPct val="150000"/>
              </a:lnSpc>
              <a:defRPr/>
            </a:pPr>
            <a:r>
              <a:rPr lang="en-GB" sz="2400" b="1" dirty="0">
                <a:solidFill>
                  <a:srgbClr val="32ABE2"/>
                </a:solidFill>
              </a:rPr>
              <a:t>Science, Technology, Engineering &amp; </a:t>
            </a:r>
            <a:r>
              <a:rPr lang="en-GB" sz="2400" b="1" dirty="0" smtClean="0">
                <a:solidFill>
                  <a:srgbClr val="32ABE2"/>
                </a:solidFill>
              </a:rPr>
              <a:t>Maths</a:t>
            </a:r>
          </a:p>
          <a:p>
            <a:pPr>
              <a:lnSpc>
                <a:spcPct val="150000"/>
              </a:lnSpc>
              <a:defRPr/>
            </a:pPr>
            <a:r>
              <a:rPr lang="en-GB" sz="2400" b="1" dirty="0">
                <a:solidFill>
                  <a:srgbClr val="32ABE2"/>
                </a:solidFill>
              </a:rPr>
              <a:t>Design Your Future</a:t>
            </a:r>
          </a:p>
          <a:p>
            <a:pPr>
              <a:lnSpc>
                <a:spcPct val="150000"/>
              </a:lnSpc>
              <a:defRPr/>
            </a:pPr>
            <a:r>
              <a:rPr lang="en-GB" sz="2400" b="1" dirty="0" smtClean="0">
                <a:solidFill>
                  <a:srgbClr val="32ABE2"/>
                </a:solidFill>
              </a:rPr>
              <a:t>Workout </a:t>
            </a:r>
            <a:r>
              <a:rPr lang="en-GB" sz="2400" b="1" dirty="0">
                <a:solidFill>
                  <a:srgbClr val="32ABE2"/>
                </a:solidFill>
              </a:rPr>
              <a:t>Your Goals </a:t>
            </a:r>
            <a:endParaRPr lang="en-GB" sz="2400" b="1" dirty="0" smtClean="0">
              <a:solidFill>
                <a:srgbClr val="32ABE2"/>
              </a:solidFill>
            </a:endParaRPr>
          </a:p>
          <a:p>
            <a:pPr>
              <a:lnSpc>
                <a:spcPct val="150000"/>
              </a:lnSpc>
              <a:defRPr/>
            </a:pPr>
            <a:r>
              <a:rPr lang="en-GB" sz="2400" b="1" dirty="0" err="1" smtClean="0">
                <a:solidFill>
                  <a:srgbClr val="32ABE2"/>
                </a:solidFill>
              </a:rPr>
              <a:t>Foodiefest</a:t>
            </a:r>
            <a:endParaRPr lang="en-GB" sz="2400" b="1" dirty="0">
              <a:solidFill>
                <a:srgbClr val="32ABE2"/>
              </a:solidFill>
            </a:endParaRPr>
          </a:p>
          <a:p>
            <a:pPr>
              <a:lnSpc>
                <a:spcPct val="150000"/>
              </a:lnSpc>
              <a:defRPr/>
            </a:pPr>
            <a:r>
              <a:rPr lang="en-GB" sz="2400" b="1" dirty="0">
                <a:solidFill>
                  <a:srgbClr val="32ABE2"/>
                </a:solidFill>
              </a:rPr>
              <a:t>Your Future, Your Choice </a:t>
            </a:r>
          </a:p>
          <a:p>
            <a:pPr>
              <a:lnSpc>
                <a:spcPct val="150000"/>
              </a:lnSpc>
              <a:defRPr/>
            </a:pPr>
            <a:r>
              <a:rPr lang="en-GB" sz="2400" b="1" dirty="0" smtClean="0">
                <a:solidFill>
                  <a:srgbClr val="32ABE2"/>
                </a:solidFill>
              </a:rPr>
              <a:t>Criminals, The Law, Convictions and Psychology</a:t>
            </a:r>
            <a:endParaRPr lang="en-GB" sz="2400" b="1" dirty="0">
              <a:solidFill>
                <a:srgbClr val="32ABE2"/>
              </a:solidFill>
            </a:endParaRPr>
          </a:p>
        </p:txBody>
      </p:sp>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4524" y="5738737"/>
            <a:ext cx="1214317" cy="905256"/>
          </a:xfrm>
          <a:prstGeom prst="rect">
            <a:avLst/>
          </a:prstGeom>
        </p:spPr>
      </p:pic>
    </p:spTree>
    <p:extLst>
      <p:ext uri="{BB962C8B-B14F-4D97-AF65-F5344CB8AC3E}">
        <p14:creationId xmlns:p14="http://schemas.microsoft.com/office/powerpoint/2010/main" val="1744664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76799" y="539611"/>
            <a:ext cx="7981401" cy="60807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0996" y="368034"/>
            <a:ext cx="8142453" cy="923330"/>
          </a:xfrm>
          <a:prstGeom prst="rect">
            <a:avLst/>
          </a:prstGeom>
          <a:noFill/>
        </p:spPr>
        <p:txBody>
          <a:bodyPr wrap="square" rtlCol="0">
            <a:spAutoFit/>
          </a:bodyPr>
          <a:lstStyle/>
          <a:p>
            <a:r>
              <a:rPr lang="en-GB" sz="5400" b="1" dirty="0" smtClean="0">
                <a:solidFill>
                  <a:schemeClr val="bg1"/>
                </a:solidFill>
              </a:rPr>
              <a:t>WHAT DO I GET OUT OF IT?</a:t>
            </a:r>
            <a:endParaRPr lang="en-GB" sz="5400" b="1" dirty="0">
              <a:solidFill>
                <a:schemeClr val="bg1"/>
              </a:solidFill>
            </a:endParaRPr>
          </a:p>
        </p:txBody>
      </p:sp>
      <p:sp>
        <p:nvSpPr>
          <p:cNvPr id="12" name="Oval 11"/>
          <p:cNvSpPr/>
          <p:nvPr/>
        </p:nvSpPr>
        <p:spPr>
          <a:xfrm>
            <a:off x="9962707" y="918850"/>
            <a:ext cx="1440000" cy="144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714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C00"/>
              </a:solidFill>
            </a:endParaRPr>
          </a:p>
        </p:txBody>
      </p:sp>
      <p:sp>
        <p:nvSpPr>
          <p:cNvPr id="13" name="Oval 12"/>
          <p:cNvSpPr/>
          <p:nvPr/>
        </p:nvSpPr>
        <p:spPr>
          <a:xfrm>
            <a:off x="7856619" y="3840872"/>
            <a:ext cx="2376000" cy="2376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2413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C00"/>
              </a:solidFill>
            </a:endParaRPr>
          </a:p>
        </p:txBody>
      </p:sp>
      <p:cxnSp>
        <p:nvCxnSpPr>
          <p:cNvPr id="15" name="Straight Connector 14"/>
          <p:cNvCxnSpPr/>
          <p:nvPr/>
        </p:nvCxnSpPr>
        <p:spPr>
          <a:xfrm flipV="1">
            <a:off x="9664325" y="2478603"/>
            <a:ext cx="596763" cy="1242516"/>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31921" y="5092579"/>
            <a:ext cx="996695" cy="197765"/>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889625" y="5118447"/>
            <a:ext cx="720000" cy="720000"/>
          </a:xfrm>
          <a:prstGeom prst="ellipse">
            <a:avLst/>
          </a:prstGeom>
          <a:solidFill>
            <a:schemeClr val="bg1"/>
          </a:solidFill>
          <a:ln w="1079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C00"/>
              </a:solidFill>
            </a:endParaRPr>
          </a:p>
        </p:txBody>
      </p:sp>
      <p:sp>
        <p:nvSpPr>
          <p:cNvPr id="19" name="Rectangle 3"/>
          <p:cNvSpPr txBox="1">
            <a:spLocks noRot="1" noChangeArrowheads="1"/>
          </p:cNvSpPr>
          <p:nvPr/>
        </p:nvSpPr>
        <p:spPr>
          <a:xfrm>
            <a:off x="467149" y="1492407"/>
            <a:ext cx="8219651" cy="27321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280988">
              <a:lnSpc>
                <a:spcPct val="150000"/>
              </a:lnSpc>
              <a:buClr>
                <a:schemeClr val="bg1"/>
              </a:buClr>
              <a:buFontTx/>
              <a:buChar char="•"/>
              <a:defRPr/>
            </a:pPr>
            <a:r>
              <a:rPr lang="en-GB" sz="3400" b="1" dirty="0">
                <a:solidFill>
                  <a:schemeClr val="bg1"/>
                </a:solidFill>
              </a:rPr>
              <a:t>Know more about subjects, courses and career </a:t>
            </a:r>
            <a:r>
              <a:rPr lang="en-GB" sz="3400" b="1" dirty="0" smtClean="0">
                <a:solidFill>
                  <a:schemeClr val="bg1"/>
                </a:solidFill>
              </a:rPr>
              <a:t>options</a:t>
            </a:r>
            <a:endParaRPr lang="en-GB" sz="3400" b="1" dirty="0">
              <a:solidFill>
                <a:schemeClr val="bg1"/>
              </a:solidFill>
            </a:endParaRPr>
          </a:p>
          <a:p>
            <a:pPr marL="0" lvl="1" indent="-280988">
              <a:lnSpc>
                <a:spcPct val="150000"/>
              </a:lnSpc>
              <a:buClr>
                <a:schemeClr val="bg1"/>
              </a:buClr>
              <a:buFontTx/>
              <a:buChar char="•"/>
              <a:defRPr/>
            </a:pPr>
            <a:r>
              <a:rPr lang="en-GB" sz="3400" b="1" dirty="0">
                <a:solidFill>
                  <a:schemeClr val="bg1"/>
                </a:solidFill>
              </a:rPr>
              <a:t>Improve your communication &amp; team working </a:t>
            </a:r>
            <a:r>
              <a:rPr lang="en-GB" sz="3400" b="1" dirty="0" smtClean="0">
                <a:solidFill>
                  <a:schemeClr val="bg1"/>
                </a:solidFill>
              </a:rPr>
              <a:t>skills</a:t>
            </a:r>
            <a:endParaRPr lang="en-GB" sz="3400" b="1" dirty="0">
              <a:solidFill>
                <a:schemeClr val="bg1"/>
              </a:solidFill>
            </a:endParaRPr>
          </a:p>
          <a:p>
            <a:pPr marL="0" lvl="1" indent="-280988">
              <a:lnSpc>
                <a:spcPct val="150000"/>
              </a:lnSpc>
              <a:buClr>
                <a:schemeClr val="bg1"/>
              </a:buClr>
              <a:buFontTx/>
              <a:buChar char="•"/>
              <a:defRPr/>
            </a:pPr>
            <a:r>
              <a:rPr lang="en-GB" sz="3400" b="1" dirty="0">
                <a:solidFill>
                  <a:schemeClr val="bg1"/>
                </a:solidFill>
              </a:rPr>
              <a:t>Boost your self confidence and make new friends</a:t>
            </a:r>
          </a:p>
          <a:p>
            <a:pPr marL="0" lvl="1" indent="-280988">
              <a:lnSpc>
                <a:spcPct val="150000"/>
              </a:lnSpc>
              <a:buClr>
                <a:schemeClr val="bg1"/>
              </a:buClr>
              <a:buFontTx/>
              <a:buChar char="•"/>
              <a:defRPr/>
            </a:pPr>
            <a:r>
              <a:rPr lang="en-GB" sz="3400" b="1" dirty="0">
                <a:solidFill>
                  <a:schemeClr val="bg1"/>
                </a:solidFill>
              </a:rPr>
              <a:t>Looks good on 6th Form, College and University </a:t>
            </a:r>
            <a:r>
              <a:rPr lang="en-GB" sz="3400" b="1" dirty="0" smtClean="0">
                <a:solidFill>
                  <a:schemeClr val="bg1"/>
                </a:solidFill>
              </a:rPr>
              <a:t>applications!</a:t>
            </a:r>
            <a:endParaRPr lang="en-GB" b="1" dirty="0" smtClean="0">
              <a:solidFill>
                <a:srgbClr val="0033CC"/>
              </a:solidFill>
              <a:effectLst>
                <a:outerShdw blurRad="38100" dist="38100" dir="2700000" algn="tl">
                  <a:srgbClr val="C0C0C0"/>
                </a:outerShdw>
              </a:effectLst>
            </a:endParaRPr>
          </a:p>
        </p:txBody>
      </p:sp>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2743" y="5811958"/>
            <a:ext cx="1214317" cy="905256"/>
          </a:xfrm>
          <a:prstGeom prst="rect">
            <a:avLst/>
          </a:prstGeom>
        </p:spPr>
      </p:pic>
      <p:sp>
        <p:nvSpPr>
          <p:cNvPr id="26" name="Oval 25"/>
          <p:cNvSpPr/>
          <p:nvPr/>
        </p:nvSpPr>
        <p:spPr>
          <a:xfrm>
            <a:off x="5243944" y="4224528"/>
            <a:ext cx="1440000" cy="1440000"/>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1714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C00"/>
              </a:solidFill>
            </a:endParaRPr>
          </a:p>
        </p:txBody>
      </p:sp>
      <p:cxnSp>
        <p:nvCxnSpPr>
          <p:cNvPr id="27" name="Straight Connector 26"/>
          <p:cNvCxnSpPr/>
          <p:nvPr/>
        </p:nvCxnSpPr>
        <p:spPr>
          <a:xfrm>
            <a:off x="6932125" y="4845786"/>
            <a:ext cx="594116" cy="9678"/>
          </a:xfrm>
          <a:prstGeom prst="line">
            <a:avLst/>
          </a:prstGeom>
          <a:ln w="88900" cap="rnd">
            <a:solidFill>
              <a:srgbClr val="FFCC00"/>
            </a:solidFill>
          </a:ln>
        </p:spPr>
        <p:style>
          <a:lnRef idx="1">
            <a:schemeClr val="accent1"/>
          </a:lnRef>
          <a:fillRef idx="0">
            <a:schemeClr val="accent1"/>
          </a:fillRef>
          <a:effectRef idx="0">
            <a:schemeClr val="accent1"/>
          </a:effectRef>
          <a:fontRef idx="minor">
            <a:schemeClr val="tx1"/>
          </a:fontRef>
        </p:style>
      </p:cxnSp>
      <p:sp>
        <p:nvSpPr>
          <p:cNvPr id="28" name="Quad Arrow 27"/>
          <p:cNvSpPr/>
          <p:nvPr/>
        </p:nvSpPr>
        <p:spPr>
          <a:xfrm>
            <a:off x="3006481" y="5253768"/>
            <a:ext cx="468000" cy="468000"/>
          </a:xfrm>
          <a:prstGeom prst="quadArrow">
            <a:avLst>
              <a:gd name="adj1" fmla="val 11195"/>
              <a:gd name="adj2" fmla="val 13456"/>
              <a:gd name="adj3" fmla="val 17978"/>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6734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1576</Words>
  <Application>Microsoft Office PowerPoint</Application>
  <PresentationFormat>Widescreen</PresentationFormat>
  <Paragraphs>210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Coyne (Student Recruitment Outreach)</dc:creator>
  <cp:lastModifiedBy>Andrea Coyne (Student Recruitment Outreach)</cp:lastModifiedBy>
  <cp:revision>85</cp:revision>
  <dcterms:created xsi:type="dcterms:W3CDTF">2019-08-01T09:09:47Z</dcterms:created>
  <dcterms:modified xsi:type="dcterms:W3CDTF">2020-03-04T09:38:31Z</dcterms:modified>
</cp:coreProperties>
</file>