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845" r:id="rId5"/>
    <p:sldId id="860" r:id="rId6"/>
    <p:sldId id="849" r:id="rId7"/>
    <p:sldId id="526" r:id="rId8"/>
    <p:sldId id="565" r:id="rId9"/>
    <p:sldId id="574" r:id="rId10"/>
    <p:sldId id="562" r:id="rId11"/>
    <p:sldId id="563" r:id="rId12"/>
    <p:sldId id="535" r:id="rId13"/>
    <p:sldId id="536" r:id="rId14"/>
    <p:sldId id="572" r:id="rId15"/>
    <p:sldId id="855" r:id="rId16"/>
    <p:sldId id="856" r:id="rId17"/>
    <p:sldId id="857" r:id="rId18"/>
    <p:sldId id="858" r:id="rId19"/>
    <p:sldId id="859" r:id="rId20"/>
    <p:sldId id="569" r:id="rId21"/>
    <p:sldId id="544" r:id="rId22"/>
    <p:sldId id="545" r:id="rId23"/>
    <p:sldId id="831" r:id="rId24"/>
    <p:sldId id="795" r:id="rId25"/>
    <p:sldId id="801" r:id="rId26"/>
  </p:sldIdLst>
  <p:sldSz cx="12192000" cy="6858000"/>
  <p:notesSz cx="6858000" cy="9144000"/>
  <p:embeddedFontLst>
    <p:embeddedFont>
      <p:font typeface="Roboto" panose="02000000000000000000" pitchFamily="2" charset="0"/>
      <p:regular r:id="rId28"/>
      <p:bold r:id="rId29"/>
      <p:italic r:id="rId30"/>
      <p:boldItalic r:id="rId31"/>
    </p:embeddedFont>
    <p:embeddedFont>
      <p:font typeface="Verdana Pro Black" panose="020B0A04030504040204" pitchFamily="34" charset="0"/>
      <p:bold r:id="rId32"/>
      <p:boldItalic r:id="rId33"/>
    </p:embeddedFont>
    <p:embeddedFont>
      <p:font typeface="Visby Round CF" panose="020B0604020202020204" charset="0"/>
      <p:regular r:id="rId34"/>
    </p:embeddedFont>
    <p:embeddedFont>
      <p:font typeface="Visby Round CF Bold" panose="020B0604020202020204" charset="0"/>
      <p:bold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7E"/>
    <a:srgbClr val="C7DC4B"/>
    <a:srgbClr val="1D9DD9"/>
    <a:srgbClr val="633A8E"/>
    <a:srgbClr val="4860AB"/>
    <a:srgbClr val="962388"/>
    <a:srgbClr val="DFEBF9"/>
    <a:srgbClr val="936E54"/>
    <a:srgbClr val="00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84" autoAdjust="0"/>
  </p:normalViewPr>
  <p:slideViewPr>
    <p:cSldViewPr snapToGrid="0">
      <p:cViewPr varScale="1">
        <p:scale>
          <a:sx n="75" d="100"/>
          <a:sy n="75" d="100"/>
        </p:scale>
        <p:origin x="3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F7FE3-2BC0-4A03-9927-790C319EC47F}" type="datetimeFigureOut">
              <a:rPr lang="en-GB" smtClean="0"/>
              <a:t>26/11/2025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BC44-5517-4661-8AF8-537F9F0AFA10}" type="slidenum">
              <a:rPr lang="en-GB" smtClean="0"/>
              <a:t>‹#›</a:t>
            </a:fld>
            <a:endParaRPr lang="en-GB"/>
          </a:p>
        </p:txBody>
      </p:sp>
    </p:spTree>
    <p:extLst>
      <p:ext uri="{BB962C8B-B14F-4D97-AF65-F5344CB8AC3E}">
        <p14:creationId xmlns:p14="http://schemas.microsoft.com/office/powerpoint/2010/main" val="217403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5DBB0-28B4-C0CD-6F6B-48EB5508F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07EB9-2D2C-5EA6-DC39-4FB9C4830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E3FA3-8654-6A80-D935-170B742540A8}"/>
              </a:ext>
            </a:extLst>
          </p:cNvPr>
          <p:cNvSpPr>
            <a:spLocks noGrp="1"/>
          </p:cNvSpPr>
          <p:nvPr>
            <p:ph type="body" idx="1"/>
          </p:nvPr>
        </p:nvSpPr>
        <p:spPr/>
        <p:txBody>
          <a:bodyPr/>
          <a:lstStyle/>
          <a:p>
            <a:r>
              <a:rPr lang="en-GB" b="1" dirty="0"/>
              <a:t> </a:t>
            </a:r>
            <a:r>
              <a:rPr lang="en-US" b="1" dirty="0"/>
              <a:t>IF YOU HAVE ANY QUESTIONS ABOUT THIS PRESENTATION OR NEED HELP, PLEASE EMAIL NICOLE CONNIFF n.conniff@bham.ac.uk</a:t>
            </a:r>
          </a:p>
          <a:p>
            <a:endParaRPr lang="en-US" dirty="0"/>
          </a:p>
          <a:p>
            <a:r>
              <a:rPr lang="en-US" dirty="0"/>
              <a:t>Introduce yourself and welcome learners, thanks for joining and excited to speak to you today. Talk them briefly through who </a:t>
            </a:r>
            <a:r>
              <a:rPr lang="en-US" dirty="0" err="1"/>
              <a:t>Aimhigher</a:t>
            </a:r>
            <a:r>
              <a:rPr lang="en-US" dirty="0"/>
              <a:t> are using the first 2 slides.</a:t>
            </a:r>
            <a:endParaRPr lang="en-GB" dirty="0"/>
          </a:p>
          <a:p>
            <a:endParaRPr lang="en-GB" dirty="0">
              <a:cs typeface="Calibri"/>
            </a:endParaRPr>
          </a:p>
        </p:txBody>
      </p:sp>
      <p:sp>
        <p:nvSpPr>
          <p:cNvPr id="4" name="Slide Number Placeholder 3">
            <a:extLst>
              <a:ext uri="{FF2B5EF4-FFF2-40B4-BE49-F238E27FC236}">
                <a16:creationId xmlns:a16="http://schemas.microsoft.com/office/drawing/2014/main" id="{BEC9BDAE-F1F4-A41E-4C46-1ABE26E0FC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3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ways of approaching which event might be right for learners. Firstly, they might apply based on whether they would like to stay overnight to get the ‘full’ university experience or would prefer an event that is just during the day where they can go home at night.</a:t>
            </a:r>
          </a:p>
        </p:txBody>
      </p:sp>
      <p:sp>
        <p:nvSpPr>
          <p:cNvPr id="4" name="Slide Number Placeholder 3"/>
          <p:cNvSpPr>
            <a:spLocks noGrp="1"/>
          </p:cNvSpPr>
          <p:nvPr>
            <p:ph type="sldNum" sz="quarter" idx="5"/>
          </p:nvPr>
        </p:nvSpPr>
        <p:spPr/>
        <p:txBody>
          <a:bodyPr/>
          <a:lstStyle/>
          <a:p>
            <a:fld id="{B92BBC44-5517-4661-8AF8-537F9F0AFA10}" type="slidenum">
              <a:rPr lang="en-GB" smtClean="0"/>
              <a:t>10</a:t>
            </a:fld>
            <a:endParaRPr lang="en-GB"/>
          </a:p>
        </p:txBody>
      </p:sp>
    </p:spTree>
    <p:extLst>
      <p:ext uri="{BB962C8B-B14F-4D97-AF65-F5344CB8AC3E}">
        <p14:creationId xmlns:p14="http://schemas.microsoft.com/office/powerpoint/2010/main" val="158527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approach is to apply based on which specific subject the event is tailored to. They will see on the next slides which subjects are at which universities.</a:t>
            </a:r>
          </a:p>
        </p:txBody>
      </p:sp>
      <p:sp>
        <p:nvSpPr>
          <p:cNvPr id="4" name="Slide Number Placeholder 3"/>
          <p:cNvSpPr>
            <a:spLocks noGrp="1"/>
          </p:cNvSpPr>
          <p:nvPr>
            <p:ph type="sldNum" sz="quarter" idx="5"/>
          </p:nvPr>
        </p:nvSpPr>
        <p:spPr/>
        <p:txBody>
          <a:bodyPr/>
          <a:lstStyle/>
          <a:p>
            <a:fld id="{B92BBC44-5517-4661-8AF8-537F9F0AFA10}" type="slidenum">
              <a:rPr lang="en-GB" smtClean="0"/>
              <a:t>11</a:t>
            </a:fld>
            <a:endParaRPr lang="en-GB"/>
          </a:p>
        </p:txBody>
      </p:sp>
    </p:spTree>
    <p:extLst>
      <p:ext uri="{BB962C8B-B14F-4D97-AF65-F5344CB8AC3E}">
        <p14:creationId xmlns:p14="http://schemas.microsoft.com/office/powerpoint/2010/main" val="288228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2A86-1086-E6F1-3A9B-05C143F1A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710D1-E9EB-2BE8-6C7E-BC4A14FF1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9CBEB-4303-B4D9-C763-DAFE01CC9212}"/>
              </a:ext>
            </a:extLst>
          </p:cNvPr>
          <p:cNvSpPr>
            <a:spLocks noGrp="1"/>
          </p:cNvSpPr>
          <p:nvPr>
            <p:ph type="body" idx="1"/>
          </p:nvPr>
        </p:nvSpPr>
        <p:spPr/>
        <p:txBody>
          <a:bodyPr/>
          <a:lstStyle/>
          <a:p>
            <a:r>
              <a:rPr lang="en-GB" dirty="0"/>
              <a:t>Talk through slide, advise learners take particular notice of </a:t>
            </a:r>
            <a:r>
              <a:rPr lang="en-GB" b="1" dirty="0"/>
              <a:t>residential/non-residential </a:t>
            </a:r>
            <a:r>
              <a:rPr lang="en-GB" dirty="0"/>
              <a:t>and </a:t>
            </a:r>
            <a:r>
              <a:rPr lang="en-GB" b="1" dirty="0"/>
              <a:t>dates</a:t>
            </a:r>
            <a:r>
              <a:rPr lang="en-GB" dirty="0"/>
              <a:t>.</a:t>
            </a:r>
          </a:p>
        </p:txBody>
      </p:sp>
      <p:sp>
        <p:nvSpPr>
          <p:cNvPr id="4" name="Slide Number Placeholder 3">
            <a:extLst>
              <a:ext uri="{FF2B5EF4-FFF2-40B4-BE49-F238E27FC236}">
                <a16:creationId xmlns:a16="http://schemas.microsoft.com/office/drawing/2014/main" id="{407AFDBD-3F04-88C9-66FD-F5AC976347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9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E65C-81C5-6D72-01FA-D02D79497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46203-BF5C-AB16-3073-8D2CDFB92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80E8A-50D5-057C-D215-A0F9DA173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slide, advise learners take particular notice of </a:t>
            </a:r>
            <a:r>
              <a:rPr lang="en-GB" b="1" dirty="0"/>
              <a:t>residential/non-residential </a:t>
            </a:r>
            <a:r>
              <a:rPr lang="en-GB" dirty="0"/>
              <a:t>and </a:t>
            </a:r>
            <a:r>
              <a:rPr lang="en-GB" b="1" dirty="0"/>
              <a:t>dates</a:t>
            </a:r>
            <a:r>
              <a:rPr lang="en-GB" dirty="0"/>
              <a:t>.</a:t>
            </a:r>
          </a:p>
          <a:p>
            <a:endParaRPr lang="en-GB" dirty="0"/>
          </a:p>
        </p:txBody>
      </p:sp>
      <p:sp>
        <p:nvSpPr>
          <p:cNvPr id="4" name="Slide Number Placeholder 3">
            <a:extLst>
              <a:ext uri="{FF2B5EF4-FFF2-40B4-BE49-F238E27FC236}">
                <a16:creationId xmlns:a16="http://schemas.microsoft.com/office/drawing/2014/main" id="{885AF32F-A1BF-CB86-5C53-A7BA918892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00B7-61AA-3A42-03FA-C688D0BAF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6E809-1803-97E5-CD3F-5CC9710F3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93075-F50E-9696-BADD-36D0336212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slide, advise learners take particular notice of </a:t>
            </a:r>
            <a:r>
              <a:rPr lang="en-GB" b="1" dirty="0"/>
              <a:t>residential/non-residential </a:t>
            </a:r>
            <a:r>
              <a:rPr lang="en-GB" dirty="0"/>
              <a:t>and </a:t>
            </a:r>
            <a:r>
              <a:rPr lang="en-GB" b="1" dirty="0"/>
              <a:t>dates</a:t>
            </a:r>
            <a:r>
              <a:rPr lang="en-GB" dirty="0"/>
              <a:t>.</a:t>
            </a:r>
          </a:p>
          <a:p>
            <a:endParaRPr lang="en-GB" dirty="0"/>
          </a:p>
        </p:txBody>
      </p:sp>
      <p:sp>
        <p:nvSpPr>
          <p:cNvPr id="4" name="Slide Number Placeholder 3">
            <a:extLst>
              <a:ext uri="{FF2B5EF4-FFF2-40B4-BE49-F238E27FC236}">
                <a16:creationId xmlns:a16="http://schemas.microsoft.com/office/drawing/2014/main" id="{27D62EC2-68BC-7EEB-18B1-756A1CB7B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433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03BB-1CD6-910D-7835-6026C2588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66CDF-4C06-0E2C-AC59-FE5E2F66E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45E45-F676-D1B4-F0F9-2279A2E8A0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slide, advise learners take particular notice of </a:t>
            </a:r>
            <a:r>
              <a:rPr lang="en-GB" b="1" dirty="0"/>
              <a:t>residential/non-residential </a:t>
            </a:r>
            <a:r>
              <a:rPr lang="en-GB" dirty="0"/>
              <a:t>and </a:t>
            </a:r>
            <a:r>
              <a:rPr lang="en-GB" b="1" dirty="0"/>
              <a:t>dates</a:t>
            </a:r>
            <a:r>
              <a:rPr lang="en-GB" dirty="0"/>
              <a:t>.</a:t>
            </a:r>
          </a:p>
          <a:p>
            <a:endParaRPr lang="en-GB" dirty="0"/>
          </a:p>
        </p:txBody>
      </p:sp>
      <p:sp>
        <p:nvSpPr>
          <p:cNvPr id="4" name="Slide Number Placeholder 3">
            <a:extLst>
              <a:ext uri="{FF2B5EF4-FFF2-40B4-BE49-F238E27FC236}">
                <a16:creationId xmlns:a16="http://schemas.microsoft.com/office/drawing/2014/main" id="{AB735202-099B-9C8B-6AF1-0C8C7A845A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3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0B35-49E3-08D4-2460-53D0C2251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03E63-F707-C3B0-6F32-C09684DE0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53D91-2788-20D7-0A35-9BFB8C142F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slide, advise learners take particular notice of </a:t>
            </a:r>
            <a:r>
              <a:rPr lang="en-GB" b="1" dirty="0"/>
              <a:t>residential/non-residential </a:t>
            </a:r>
            <a:r>
              <a:rPr lang="en-GB" dirty="0"/>
              <a:t>and </a:t>
            </a:r>
            <a:r>
              <a:rPr lang="en-GB" b="1" dirty="0"/>
              <a:t>dates</a:t>
            </a:r>
            <a:r>
              <a:rPr lang="en-GB" dirty="0"/>
              <a:t>.</a:t>
            </a:r>
          </a:p>
          <a:p>
            <a:endParaRPr lang="en-GB" dirty="0"/>
          </a:p>
        </p:txBody>
      </p:sp>
      <p:sp>
        <p:nvSpPr>
          <p:cNvPr id="4" name="Slide Number Placeholder 3">
            <a:extLst>
              <a:ext uri="{FF2B5EF4-FFF2-40B4-BE49-F238E27FC236}">
                <a16:creationId xmlns:a16="http://schemas.microsoft.com/office/drawing/2014/main" id="{7674C794-11EC-F758-F600-C9B761B91E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535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clip – </a:t>
            </a:r>
            <a:r>
              <a:rPr lang="en-GB" b="1" dirty="0"/>
              <a:t>you may want to check this is working beforehand and that the assembly room has sound</a:t>
            </a:r>
            <a:r>
              <a:rPr lang="en-GB" dirty="0"/>
              <a:t>. If its doesn't work, let learners know there are videos on our website and move on.</a:t>
            </a:r>
          </a:p>
          <a:p>
            <a:endParaRPr lang="en-GB" dirty="0"/>
          </a:p>
          <a:p>
            <a:r>
              <a:rPr lang="en-GB" dirty="0"/>
              <a:t>https://aimhigherwm.ac.uk/unifest/</a:t>
            </a:r>
          </a:p>
        </p:txBody>
      </p:sp>
      <p:sp>
        <p:nvSpPr>
          <p:cNvPr id="4" name="Slide Number Placeholder 3"/>
          <p:cNvSpPr>
            <a:spLocks noGrp="1"/>
          </p:cNvSpPr>
          <p:nvPr>
            <p:ph type="sldNum" sz="quarter" idx="5"/>
          </p:nvPr>
        </p:nvSpPr>
        <p:spPr/>
        <p:txBody>
          <a:bodyPr/>
          <a:lstStyle/>
          <a:p>
            <a:fld id="{B92BBC44-5517-4661-8AF8-537F9F0AFA10}" type="slidenum">
              <a:rPr lang="en-GB" smtClean="0"/>
              <a:t>17</a:t>
            </a:fld>
            <a:endParaRPr lang="en-GB"/>
          </a:p>
        </p:txBody>
      </p:sp>
    </p:spTree>
    <p:extLst>
      <p:ext uri="{BB962C8B-B14F-4D97-AF65-F5344CB8AC3E}">
        <p14:creationId xmlns:p14="http://schemas.microsoft.com/office/powerpoint/2010/main" val="1223457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information on our website or by scanning the QR code. </a:t>
            </a:r>
            <a:r>
              <a:rPr lang="en-GB" b="1" dirty="0"/>
              <a:t>Advise teachers show this in a smaller setting e.g. form time where learners may be able to quickly get their phones out to scan. Most schools will not want phones out in assembly</a:t>
            </a:r>
            <a:r>
              <a:rPr lang="en-GB" dirty="0"/>
              <a:t>. Let learners know there are also a small number of flyers available at the end for anyone interested and they can all visit our website for all the information and application form. </a:t>
            </a:r>
          </a:p>
        </p:txBody>
      </p:sp>
      <p:sp>
        <p:nvSpPr>
          <p:cNvPr id="4" name="Slide Number Placeholder 3"/>
          <p:cNvSpPr>
            <a:spLocks noGrp="1"/>
          </p:cNvSpPr>
          <p:nvPr>
            <p:ph type="sldNum" sz="quarter" idx="5"/>
          </p:nvPr>
        </p:nvSpPr>
        <p:spPr/>
        <p:txBody>
          <a:bodyPr/>
          <a:lstStyle/>
          <a:p>
            <a:fld id="{B92BBC44-5517-4661-8AF8-537F9F0AFA10}" type="slidenum">
              <a:rPr lang="en-GB" smtClean="0"/>
              <a:t>18</a:t>
            </a:fld>
            <a:endParaRPr lang="en-GB"/>
          </a:p>
        </p:txBody>
      </p:sp>
    </p:spTree>
    <p:extLst>
      <p:ext uri="{BB962C8B-B14F-4D97-AF65-F5344CB8AC3E}">
        <p14:creationId xmlns:p14="http://schemas.microsoft.com/office/powerpoint/2010/main" val="1035402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learners through timeline. Make them aware of close date (this is strict – we cannot accept applications after the close date) so advise they apply ASAP if they are interested. They will hear from us around Easter time, and they will need to keep the dates free in July </a:t>
            </a:r>
            <a:r>
              <a:rPr lang="en-GB" dirty="0" err="1"/>
              <a:t>incase</a:t>
            </a:r>
            <a:r>
              <a:rPr lang="en-GB" dirty="0"/>
              <a:t> they are successful. </a:t>
            </a:r>
          </a:p>
        </p:txBody>
      </p:sp>
      <p:sp>
        <p:nvSpPr>
          <p:cNvPr id="4" name="Slide Number Placeholder 3"/>
          <p:cNvSpPr>
            <a:spLocks noGrp="1"/>
          </p:cNvSpPr>
          <p:nvPr>
            <p:ph type="sldNum" sz="quarter" idx="5"/>
          </p:nvPr>
        </p:nvSpPr>
        <p:spPr/>
        <p:txBody>
          <a:bodyPr/>
          <a:lstStyle/>
          <a:p>
            <a:fld id="{B92BBC44-5517-4661-8AF8-537F9F0AFA10}" type="slidenum">
              <a:rPr lang="en-GB" smtClean="0"/>
              <a:t>19</a:t>
            </a:fld>
            <a:endParaRPr lang="en-GB"/>
          </a:p>
        </p:txBody>
      </p:sp>
    </p:spTree>
    <p:extLst>
      <p:ext uri="{BB962C8B-B14F-4D97-AF65-F5344CB8AC3E}">
        <p14:creationId xmlns:p14="http://schemas.microsoft.com/office/powerpoint/2010/main" val="294087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F6AC-1C05-A9E7-E683-87A452098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0ECD7-CEC7-CC8B-1EDE-44C43A380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D9D93-9F04-7AF3-DD16-AAE39BB41388}"/>
              </a:ext>
            </a:extLst>
          </p:cNvPr>
          <p:cNvSpPr>
            <a:spLocks noGrp="1"/>
          </p:cNvSpPr>
          <p:nvPr>
            <p:ph type="body" idx="1"/>
          </p:nvPr>
        </p:nvSpPr>
        <p:spPr/>
        <p:txBody>
          <a:bodyPr/>
          <a:lstStyle/>
          <a:p>
            <a:r>
              <a:rPr lang="en-GB" dirty="0"/>
              <a:t> </a:t>
            </a:r>
          </a:p>
          <a:p>
            <a:endParaRPr lang="en-GB" dirty="0">
              <a:cs typeface="Calibri"/>
            </a:endParaRPr>
          </a:p>
        </p:txBody>
      </p:sp>
      <p:sp>
        <p:nvSpPr>
          <p:cNvPr id="4" name="Slide Number Placeholder 3">
            <a:extLst>
              <a:ext uri="{FF2B5EF4-FFF2-40B4-BE49-F238E27FC236}">
                <a16:creationId xmlns:a16="http://schemas.microsoft.com/office/drawing/2014/main" id="{362EEB85-B6A0-52F2-0132-1BC98FC92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9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we often get over 800 applications for just 250 places (50 at each institution). It is competitive so the more they tell us about their situation the better, and we have to prioritise based on those facing the largest number of challenges in their lives.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BEC5-C95C-4A49-B990-2523929E45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00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questions. If you don’t know the answer, make a note and say you will let teachers know once you have checked. They can also visit our website where they might find the answer. </a:t>
            </a:r>
          </a:p>
        </p:txBody>
      </p:sp>
      <p:sp>
        <p:nvSpPr>
          <p:cNvPr id="4" name="Slide Number Placeholder 3"/>
          <p:cNvSpPr>
            <a:spLocks noGrp="1"/>
          </p:cNvSpPr>
          <p:nvPr>
            <p:ph type="sldNum" sz="quarter" idx="5"/>
          </p:nvPr>
        </p:nvSpPr>
        <p:spPr/>
        <p:txBody>
          <a:bodyPr/>
          <a:lstStyle/>
          <a:p>
            <a:fld id="{B92BBC44-5517-4661-8AF8-537F9F0AFA10}" type="slidenum">
              <a:rPr lang="en-GB" smtClean="0"/>
              <a:t>21</a:t>
            </a:fld>
            <a:endParaRPr lang="en-GB"/>
          </a:p>
        </p:txBody>
      </p:sp>
    </p:spTree>
    <p:extLst>
      <p:ext uri="{BB962C8B-B14F-4D97-AF65-F5344CB8AC3E}">
        <p14:creationId xmlns:p14="http://schemas.microsoft.com/office/powerpoint/2010/main" val="2430486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them and say if they are very interested there are a small number of flyers available (you should have some with you!) If they are allowed phones out (</a:t>
            </a:r>
            <a:r>
              <a:rPr lang="en-GB" b="1" dirty="0"/>
              <a:t>check this beforehand</a:t>
            </a:r>
            <a:r>
              <a:rPr lang="en-GB" dirty="0"/>
              <a:t>) they could scan, if not advise teacher to show this slide in smaller setting or tell learners everything they need to apply is on our website – they just need to type AIMHIGHER or UNIFEST into Google.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BEC5-C95C-4A49-B990-2523929E45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42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7E999-538F-0AA7-651A-B7F5920F9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BDBFE-5A06-2493-C635-52BE3CDD1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B6C95-B4E7-A879-5371-E3BA44644313}"/>
              </a:ext>
            </a:extLst>
          </p:cNvPr>
          <p:cNvSpPr>
            <a:spLocks noGrp="1"/>
          </p:cNvSpPr>
          <p:nvPr>
            <p:ph type="body" idx="1"/>
          </p:nvPr>
        </p:nvSpPr>
        <p:spPr/>
        <p:txBody>
          <a:bodyPr/>
          <a:lstStyle/>
          <a:p>
            <a:r>
              <a:rPr lang="en-GB" dirty="0"/>
              <a:t>Create a buzz around being there to talk to them about this exciting programme.</a:t>
            </a:r>
          </a:p>
        </p:txBody>
      </p:sp>
      <p:sp>
        <p:nvSpPr>
          <p:cNvPr id="4" name="Slide Number Placeholder 3">
            <a:extLst>
              <a:ext uri="{FF2B5EF4-FFF2-40B4-BE49-F238E27FC236}">
                <a16:creationId xmlns:a16="http://schemas.microsoft.com/office/drawing/2014/main" id="{C78DA6B5-1D6F-57A4-3F5E-B32E2F579D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34A9-492D-4468-9A7F-E90C7952C1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2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B92BBC44-5517-4661-8AF8-537F9F0AFA10}" type="slidenum">
              <a:rPr lang="en-GB" smtClean="0"/>
              <a:t>4</a:t>
            </a:fld>
            <a:endParaRPr lang="en-GB"/>
          </a:p>
        </p:txBody>
      </p:sp>
    </p:spTree>
    <p:extLst>
      <p:ext uri="{BB962C8B-B14F-4D97-AF65-F5344CB8AC3E}">
        <p14:creationId xmlns:p14="http://schemas.microsoft.com/office/powerpoint/2010/main" val="169845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463" marR="0" lvl="1" indent="0" algn="l" defTabSz="914400" rtl="0" eaLnBrk="1" fontAlgn="auto" latinLnBrk="0" hangingPunct="1">
              <a:lnSpc>
                <a:spcPct val="100000"/>
              </a:lnSpc>
              <a:spcBef>
                <a:spcPts val="0"/>
              </a:spcBef>
              <a:spcAft>
                <a:spcPts val="0"/>
              </a:spcAft>
              <a:buClrTx/>
              <a:buSzTx/>
              <a:buFontTx/>
              <a:buNone/>
              <a:tabLst/>
              <a:defRPr/>
            </a:pPr>
            <a:r>
              <a:rPr lang="en-US" dirty="0" err="1"/>
              <a:t>UniFest</a:t>
            </a:r>
            <a:r>
              <a:rPr lang="en-US" dirty="0"/>
              <a:t> is a free </a:t>
            </a:r>
            <a:r>
              <a:rPr lang="en-US" dirty="0" err="1"/>
              <a:t>programme</a:t>
            </a:r>
            <a:r>
              <a:rPr lang="en-US" dirty="0"/>
              <a:t> of Summer Schools available to students in year 10 in the West Midlands. </a:t>
            </a:r>
            <a:r>
              <a:rPr lang="en-US" dirty="0" err="1"/>
              <a:t>UniFest</a:t>
            </a:r>
            <a:r>
              <a:rPr lang="en-US" dirty="0"/>
              <a:t> take place across five universities, University College Birmingham, University of Worcester, Birmingham City University, Aston University and University of Birmingham. </a:t>
            </a:r>
            <a:r>
              <a:rPr lang="en-US" dirty="0" err="1"/>
              <a:t>UniFest</a:t>
            </a:r>
            <a:r>
              <a:rPr lang="en-US" dirty="0"/>
              <a:t> gives you the chance to spend time exploring university life, meeting current university students and staff, making friends and having an action packed, fun experience. There’s an event for everyone no matter what your interests are.</a:t>
            </a:r>
          </a:p>
          <a:p>
            <a:pPr marL="398463" lvl="1" indent="0">
              <a:buNone/>
              <a:defRPr/>
            </a:pPr>
            <a:endParaRPr lang="en-GB" sz="1200" dirty="0">
              <a:solidFill>
                <a:srgbClr val="633A8E"/>
              </a:solidFill>
            </a:endParaRPr>
          </a:p>
        </p:txBody>
      </p:sp>
      <p:sp>
        <p:nvSpPr>
          <p:cNvPr id="4" name="Slide Number Placeholder 3"/>
          <p:cNvSpPr>
            <a:spLocks noGrp="1"/>
          </p:cNvSpPr>
          <p:nvPr>
            <p:ph type="sldNum" sz="quarter" idx="5"/>
          </p:nvPr>
        </p:nvSpPr>
        <p:spPr/>
        <p:txBody>
          <a:bodyPr/>
          <a:lstStyle/>
          <a:p>
            <a:fld id="{B92BBC44-5517-4661-8AF8-537F9F0AFA10}" type="slidenum">
              <a:rPr lang="en-GB" smtClean="0"/>
              <a:t>5</a:t>
            </a:fld>
            <a:endParaRPr lang="en-GB"/>
          </a:p>
        </p:txBody>
      </p:sp>
    </p:spTree>
    <p:extLst>
      <p:ext uri="{BB962C8B-B14F-4D97-AF65-F5344CB8AC3E}">
        <p14:creationId xmlns:p14="http://schemas.microsoft.com/office/powerpoint/2010/main" val="140361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bullet points on slide.</a:t>
            </a:r>
          </a:p>
          <a:p>
            <a:r>
              <a:rPr lang="en-US" dirty="0"/>
              <a:t>Also discuss benefits of taking part:</a:t>
            </a:r>
          </a:p>
          <a:p>
            <a:r>
              <a:rPr lang="en-US" dirty="0" err="1"/>
              <a:t>UniFest</a:t>
            </a:r>
            <a:r>
              <a:rPr lang="en-US" dirty="0"/>
              <a:t> gives you the opportunity to find out what university is all about so you can make informed decisions about your future. The experience is exciting, fun and inspires you to consider your future and what you can achieve!</a:t>
            </a:r>
          </a:p>
          <a:p>
            <a:r>
              <a:rPr lang="en-US" dirty="0"/>
              <a:t>If the event you are offered is residential, you’ll have the full university experience by staying overnight in student accommodation with your own bedroom and ensuite bathroom.</a:t>
            </a:r>
          </a:p>
          <a:p>
            <a:r>
              <a:rPr lang="en-US" dirty="0"/>
              <a:t>Students who have taken part in </a:t>
            </a:r>
            <a:r>
              <a:rPr lang="en-US" dirty="0" err="1"/>
              <a:t>UniFest</a:t>
            </a:r>
            <a:r>
              <a:rPr lang="en-US" dirty="0"/>
              <a:t> become more motivated and confident in their learning, are known to have better grades at school and are more likely to go to university.</a:t>
            </a:r>
          </a:p>
          <a:p>
            <a:r>
              <a:rPr lang="en-US" dirty="0"/>
              <a:t>Talk about whether you had an opportunity like this when you were in school. If you did, talk about the benefits and what you enjoyed. If you didn’t, discuss how an opportunity like this might’ve helped you decide if university was right for you and how it would have benefitted you!</a:t>
            </a:r>
          </a:p>
          <a:p>
            <a:endParaRPr lang="en-GB" dirty="0"/>
          </a:p>
        </p:txBody>
      </p:sp>
      <p:sp>
        <p:nvSpPr>
          <p:cNvPr id="4" name="Slide Number Placeholder 3"/>
          <p:cNvSpPr>
            <a:spLocks noGrp="1"/>
          </p:cNvSpPr>
          <p:nvPr>
            <p:ph type="sldNum" sz="quarter" idx="5"/>
          </p:nvPr>
        </p:nvSpPr>
        <p:spPr/>
        <p:txBody>
          <a:bodyPr/>
          <a:lstStyle/>
          <a:p>
            <a:fld id="{B92BBC44-5517-4661-8AF8-537F9F0AFA10}" type="slidenum">
              <a:rPr lang="en-GB" smtClean="0"/>
              <a:t>6</a:t>
            </a:fld>
            <a:endParaRPr lang="en-GB"/>
          </a:p>
        </p:txBody>
      </p:sp>
    </p:spTree>
    <p:extLst>
      <p:ext uri="{BB962C8B-B14F-4D97-AF65-F5344CB8AC3E}">
        <p14:creationId xmlns:p14="http://schemas.microsoft.com/office/powerpoint/2010/main" val="217888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Pick out a few quotes and highlight how positive the feedback is for those who take part.</a:t>
            </a:r>
          </a:p>
          <a:p>
            <a:endParaRPr lang="en-GB" dirty="0"/>
          </a:p>
        </p:txBody>
      </p:sp>
      <p:sp>
        <p:nvSpPr>
          <p:cNvPr id="4" name="Slide Number Placeholder 3"/>
          <p:cNvSpPr>
            <a:spLocks noGrp="1"/>
          </p:cNvSpPr>
          <p:nvPr>
            <p:ph type="sldNum" sz="quarter" idx="5"/>
          </p:nvPr>
        </p:nvSpPr>
        <p:spPr/>
        <p:txBody>
          <a:bodyPr/>
          <a:lstStyle/>
          <a:p>
            <a:fld id="{B92BBC44-5517-4661-8AF8-537F9F0AFA10}" type="slidenum">
              <a:rPr lang="en-GB" smtClean="0"/>
              <a:t>7</a:t>
            </a:fld>
            <a:endParaRPr lang="en-GB"/>
          </a:p>
        </p:txBody>
      </p:sp>
    </p:spTree>
    <p:extLst>
      <p:ext uri="{BB962C8B-B14F-4D97-AF65-F5344CB8AC3E}">
        <p14:creationId xmlns:p14="http://schemas.microsoft.com/office/powerpoint/2010/main" val="15208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Pick out a few quotes and highlight how positive the feedback is for those who take part.</a:t>
            </a:r>
          </a:p>
          <a:p>
            <a:endParaRPr lang="en-GB" dirty="0"/>
          </a:p>
        </p:txBody>
      </p:sp>
      <p:sp>
        <p:nvSpPr>
          <p:cNvPr id="4" name="Slide Number Placeholder 3"/>
          <p:cNvSpPr>
            <a:spLocks noGrp="1"/>
          </p:cNvSpPr>
          <p:nvPr>
            <p:ph type="sldNum" sz="quarter" idx="5"/>
          </p:nvPr>
        </p:nvSpPr>
        <p:spPr/>
        <p:txBody>
          <a:bodyPr/>
          <a:lstStyle/>
          <a:p>
            <a:fld id="{B92BBC44-5517-4661-8AF8-537F9F0AFA10}" type="slidenum">
              <a:rPr lang="en-GB" smtClean="0"/>
              <a:t>8</a:t>
            </a:fld>
            <a:endParaRPr lang="en-GB"/>
          </a:p>
        </p:txBody>
      </p:sp>
    </p:spTree>
    <p:extLst>
      <p:ext uri="{BB962C8B-B14F-4D97-AF65-F5344CB8AC3E}">
        <p14:creationId xmlns:p14="http://schemas.microsoft.com/office/powerpoint/2010/main" val="207112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points on slide.</a:t>
            </a:r>
          </a:p>
          <a:p>
            <a:r>
              <a:rPr lang="en-US" b="1" dirty="0"/>
              <a:t>Presenters to be aware of, but </a:t>
            </a:r>
            <a:r>
              <a:rPr lang="en-US" b="1" u="sng" dirty="0"/>
              <a:t>not</a:t>
            </a:r>
            <a:r>
              <a:rPr lang="en-US" b="1" dirty="0"/>
              <a:t> discuss in whole assembly:</a:t>
            </a:r>
          </a:p>
          <a:p>
            <a:r>
              <a:rPr lang="en-US" dirty="0"/>
              <a:t>Ensure that school staff are aware of the criteria. It’s more important for them to know than students. We can provide teachers with information regarding postcodes with low progression to HE if they email us: aimhigher@contacts.bham.ac.uk.</a:t>
            </a:r>
          </a:p>
          <a:p>
            <a:r>
              <a:rPr lang="en-US" dirty="0"/>
              <a:t>Criteria is weighted with a score between 1-7. E.g. Young people in care, young carers and those with disabilities/learning difficulties score a 7 and will be </a:t>
            </a:r>
            <a:r>
              <a:rPr lang="en-US" dirty="0" err="1"/>
              <a:t>prioritised</a:t>
            </a:r>
            <a:r>
              <a:rPr lang="en-US" dirty="0"/>
              <a:t>. Learners must meet at least 1 criterion to be considered.</a:t>
            </a:r>
          </a:p>
          <a:p>
            <a:endParaRPr lang="en-GB" dirty="0"/>
          </a:p>
        </p:txBody>
      </p:sp>
      <p:sp>
        <p:nvSpPr>
          <p:cNvPr id="4" name="Slide Number Placeholder 3"/>
          <p:cNvSpPr>
            <a:spLocks noGrp="1"/>
          </p:cNvSpPr>
          <p:nvPr>
            <p:ph type="sldNum" sz="quarter" idx="5"/>
          </p:nvPr>
        </p:nvSpPr>
        <p:spPr/>
        <p:txBody>
          <a:bodyPr/>
          <a:lstStyle/>
          <a:p>
            <a:fld id="{B92BBC44-5517-4661-8AF8-537F9F0AFA10}" type="slidenum">
              <a:rPr lang="en-GB" smtClean="0"/>
              <a:t>9</a:t>
            </a:fld>
            <a:endParaRPr lang="en-GB"/>
          </a:p>
        </p:txBody>
      </p:sp>
    </p:spTree>
    <p:extLst>
      <p:ext uri="{BB962C8B-B14F-4D97-AF65-F5344CB8AC3E}">
        <p14:creationId xmlns:p14="http://schemas.microsoft.com/office/powerpoint/2010/main" val="73259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E8F3-C22E-787C-B52F-6F98ADFAB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368321-CEDE-3EBC-7B64-3DB7041CE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69F2F4-F32F-D8A0-AF0E-C4D9F75C5180}"/>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514789BA-7DE7-4C98-6D66-545013F59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22E63-B397-907C-DD16-C2BC309EEC70}"/>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170272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DB26-2981-166D-E5CE-EA4EAA3250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51291F-DF8E-3272-DD3B-5C4292302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44ED1A-835D-B49B-03F2-27430F8BB176}"/>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EECCCAAC-5F22-8291-586C-77A7AF46C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68DFDD-0EAC-2271-11DF-9DEC0669C118}"/>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330831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C54136-0791-4365-AE48-69FE9894C9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D319F8-C212-8492-BF5B-FA0C1EC0F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18207-A5D2-7874-C667-495DC6B284D5}"/>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4419BAF7-B11C-4E28-43EE-8A939112AB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59B3A0-DC73-54D9-81D9-1362E61D5520}"/>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271997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7B32-9F85-EE96-EB82-30FDCA3167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739BF2-A52C-D1AC-EA37-D2B6387168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3D70D4-EE80-88AC-FBFD-80122358DA0C}"/>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C366D3FD-5DC0-1645-FBA0-B9F9C66B7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DC3BE0-C9FF-EF1F-A4AA-3EADB7AB0BA9}"/>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310134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921A-652F-B011-30B6-A4E309E52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97FC71-162B-532E-AF73-0189A2F931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2817E-1C2D-E76D-3575-3BCD9A1FFF50}"/>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24D98EE7-C0BD-7233-5F69-10B5A2161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F8ED3-2F9B-2044-5B29-515D3D3A546D}"/>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124735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844C-C398-517A-1C66-140AEEAC3E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E4830D-4444-6F01-66DF-A6CC95471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C87D2C-5085-CB5A-C4B8-8C14B2369A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9784A7-2C6B-E602-449E-E70D6E6B9646}"/>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6" name="Footer Placeholder 5">
            <a:extLst>
              <a:ext uri="{FF2B5EF4-FFF2-40B4-BE49-F238E27FC236}">
                <a16:creationId xmlns:a16="http://schemas.microsoft.com/office/drawing/2014/main" id="{47BA23A3-B7E6-A1A1-AE70-36275314B0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D1987-973F-A52D-6C9D-A5EEE62EAA18}"/>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312460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4397-6FE6-FA76-5DB1-62C52768CF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85EE2F-70D8-D1F1-123F-51A7616D3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865AD-B762-4487-4BA0-6D8B3E9D4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B194C9-5E61-BA86-94E6-E43BACF46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7777A1-002E-4F2E-CE8F-5C518C5741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9B6332-0FE5-3626-8336-8F47D1D19603}"/>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8" name="Footer Placeholder 7">
            <a:extLst>
              <a:ext uri="{FF2B5EF4-FFF2-40B4-BE49-F238E27FC236}">
                <a16:creationId xmlns:a16="http://schemas.microsoft.com/office/drawing/2014/main" id="{7C9A5402-4ACD-DAC8-FF0B-FBB829D725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AB0DC4-2F47-AD64-24E4-7528CC7511D3}"/>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115073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1E35-4E80-C635-F882-2D9246FAC9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27F394-2B6C-5CDC-FC06-EC32ED3D82C9}"/>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4" name="Footer Placeholder 3">
            <a:extLst>
              <a:ext uri="{FF2B5EF4-FFF2-40B4-BE49-F238E27FC236}">
                <a16:creationId xmlns:a16="http://schemas.microsoft.com/office/drawing/2014/main" id="{8ACA8F0D-256C-5071-9C1E-21961AA822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6DDB75-F94E-BD6E-9D71-755B11E3DA25}"/>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128459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054F6-7BC6-07FC-F8CE-8FA9F1C587DB}"/>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3" name="Footer Placeholder 2">
            <a:extLst>
              <a:ext uri="{FF2B5EF4-FFF2-40B4-BE49-F238E27FC236}">
                <a16:creationId xmlns:a16="http://schemas.microsoft.com/office/drawing/2014/main" id="{BE9661D1-31DA-A373-AFAF-89FD68A093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55BC3D-88AA-6473-EB55-11F0D41CC8C8}"/>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4288952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3EA5-304D-45D5-0D5B-BFA508100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CC9987-2CBF-7EAF-CABA-D02EF88B3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0F8818-D96A-0132-F213-C6271D3BD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FF812-E251-A179-0799-F16DD20F57F8}"/>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6" name="Footer Placeholder 5">
            <a:extLst>
              <a:ext uri="{FF2B5EF4-FFF2-40B4-BE49-F238E27FC236}">
                <a16:creationId xmlns:a16="http://schemas.microsoft.com/office/drawing/2014/main" id="{3C198049-BB2B-17FC-26F2-329B9CA333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3A12B-F8FA-1CBF-6644-9C5A0B55C151}"/>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3065748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CDB3-03C5-0E53-3E2E-1E9736CBD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5E4366-5175-F0DB-82F3-A3E380752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5BC2F0-9004-FF79-7DAF-85239BEB4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3DBF2-6726-DC48-8B31-A33C6CBA12FD}"/>
              </a:ext>
            </a:extLst>
          </p:cNvPr>
          <p:cNvSpPr>
            <a:spLocks noGrp="1"/>
          </p:cNvSpPr>
          <p:nvPr>
            <p:ph type="dt" sz="half" idx="10"/>
          </p:nvPr>
        </p:nvSpPr>
        <p:spPr/>
        <p:txBody>
          <a:bodyPr/>
          <a:lstStyle/>
          <a:p>
            <a:fld id="{3E9EF69B-ACF0-429B-BBCA-152B71103213}" type="datetimeFigureOut">
              <a:rPr lang="en-GB" smtClean="0"/>
              <a:t>26/11/2025</a:t>
            </a:fld>
            <a:endParaRPr lang="en-GB"/>
          </a:p>
        </p:txBody>
      </p:sp>
      <p:sp>
        <p:nvSpPr>
          <p:cNvPr id="6" name="Footer Placeholder 5">
            <a:extLst>
              <a:ext uri="{FF2B5EF4-FFF2-40B4-BE49-F238E27FC236}">
                <a16:creationId xmlns:a16="http://schemas.microsoft.com/office/drawing/2014/main" id="{7B860AF1-3701-5EF7-7BF6-5764BE5962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F593AA-A3B4-5DB1-F80A-7F0E9C3F847D}"/>
              </a:ext>
            </a:extLst>
          </p:cNvPr>
          <p:cNvSpPr>
            <a:spLocks noGrp="1"/>
          </p:cNvSpPr>
          <p:nvPr>
            <p:ph type="sldNum" sz="quarter" idx="12"/>
          </p:nvPr>
        </p:nvSpPr>
        <p:spPr/>
        <p:txBody>
          <a:bodyPr/>
          <a:lstStyle/>
          <a:p>
            <a:fld id="{926817D0-E495-48F5-A7A3-441CA2A3904B}" type="slidenum">
              <a:rPr lang="en-GB" smtClean="0"/>
              <a:t>‹#›</a:t>
            </a:fld>
            <a:endParaRPr lang="en-GB"/>
          </a:p>
        </p:txBody>
      </p:sp>
    </p:spTree>
    <p:extLst>
      <p:ext uri="{BB962C8B-B14F-4D97-AF65-F5344CB8AC3E}">
        <p14:creationId xmlns:p14="http://schemas.microsoft.com/office/powerpoint/2010/main" val="19755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FD12B-9013-3647-CFCF-6D6939C86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BF60D9-766A-0043-DFFC-F1249473C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989910-8DEB-FE1F-FB5B-024282A33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EF69B-ACF0-429B-BBCA-152B71103213}" type="datetimeFigureOut">
              <a:rPr lang="en-GB" smtClean="0"/>
              <a:t>26/11/2025</a:t>
            </a:fld>
            <a:endParaRPr lang="en-GB"/>
          </a:p>
        </p:txBody>
      </p:sp>
      <p:sp>
        <p:nvSpPr>
          <p:cNvPr id="5" name="Footer Placeholder 4">
            <a:extLst>
              <a:ext uri="{FF2B5EF4-FFF2-40B4-BE49-F238E27FC236}">
                <a16:creationId xmlns:a16="http://schemas.microsoft.com/office/drawing/2014/main" id="{0B72EDAC-0E53-032C-3448-DD4F8A0A5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1085BA-8201-9F87-0AF1-52A75CD7E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817D0-E495-48F5-A7A3-441CA2A3904B}" type="slidenum">
              <a:rPr lang="en-GB" smtClean="0"/>
              <a:t>‹#›</a:t>
            </a:fld>
            <a:endParaRPr lang="en-GB"/>
          </a:p>
        </p:txBody>
      </p:sp>
    </p:spTree>
    <p:extLst>
      <p:ext uri="{BB962C8B-B14F-4D97-AF65-F5344CB8AC3E}">
        <p14:creationId xmlns:p14="http://schemas.microsoft.com/office/powerpoint/2010/main" val="47862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D810o0uuJgg?feature=oembed" TargetMode="External"/><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4.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A42A948-8834-C066-69D0-61EC12C6045A}"/>
            </a:ext>
          </a:extLst>
        </p:cNvPr>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20151EFF-5034-5F5D-2C49-0891CEF0C031}"/>
              </a:ext>
            </a:extLst>
          </p:cNvPr>
          <p:cNvPicPr>
            <a:picLocks noChangeAspect="1"/>
          </p:cNvPicPr>
          <p:nvPr/>
        </p:nvPicPr>
        <p:blipFill rotWithShape="1">
          <a:blip r:embed="rId3">
            <a:extLst>
              <a:ext uri="{28A0092B-C50C-407E-A947-70E740481C1C}">
                <a14:useLocalDpi xmlns:a14="http://schemas.microsoft.com/office/drawing/2010/main" val="0"/>
              </a:ext>
            </a:extLst>
          </a:blip>
          <a:srcRect b="37365"/>
          <a:stretch/>
        </p:blipFill>
        <p:spPr>
          <a:xfrm>
            <a:off x="0" y="5730146"/>
            <a:ext cx="12192000" cy="1441113"/>
          </a:xfrm>
          <a:prstGeom prst="rect">
            <a:avLst/>
          </a:prstGeom>
        </p:spPr>
      </p:pic>
      <p:sp>
        <p:nvSpPr>
          <p:cNvPr id="6" name="TextBox 5">
            <a:extLst>
              <a:ext uri="{FF2B5EF4-FFF2-40B4-BE49-F238E27FC236}">
                <a16:creationId xmlns:a16="http://schemas.microsoft.com/office/drawing/2014/main" id="{465696EC-3F6B-7481-02A8-4FE249C2C799}"/>
              </a:ext>
            </a:extLst>
          </p:cNvPr>
          <p:cNvSpPr txBox="1"/>
          <p:nvPr/>
        </p:nvSpPr>
        <p:spPr>
          <a:xfrm>
            <a:off x="358915" y="472254"/>
            <a:ext cx="8256167" cy="769441"/>
          </a:xfrm>
          <a:prstGeom prst="rect">
            <a:avLst/>
          </a:prstGeom>
          <a:solidFill>
            <a:srgbClr val="7030A0"/>
          </a:solidFill>
        </p:spPr>
        <p:txBody>
          <a:bodyPr wrap="square">
            <a:spAutoFit/>
          </a:bodyPr>
          <a:lstStyle/>
          <a:p>
            <a:pPr marL="9525" marR="0" lvl="0" indent="0" algn="l" defTabSz="685783" rtl="0" eaLnBrk="1" fontAlgn="auto" latinLnBrk="0" hangingPunct="1">
              <a:lnSpc>
                <a:spcPct val="100000"/>
              </a:lnSpc>
              <a:spcBef>
                <a:spcPts val="2400"/>
              </a:spcBef>
              <a:spcAft>
                <a:spcPts val="0"/>
              </a:spcAft>
              <a:buClrTx/>
              <a:buSzTx/>
              <a:buFontTx/>
              <a:buNone/>
              <a:tabLst/>
              <a:defRPr/>
            </a:pPr>
            <a:r>
              <a:rPr kumimoji="0" lang="en-GB" sz="44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rPr>
              <a:t>AIMHIGHER WEST MIDLANDS</a:t>
            </a:r>
          </a:p>
        </p:txBody>
      </p:sp>
      <p:sp>
        <p:nvSpPr>
          <p:cNvPr id="18" name="AutoShape 8" descr="Image preview">
            <a:extLst>
              <a:ext uri="{FF2B5EF4-FFF2-40B4-BE49-F238E27FC236}">
                <a16:creationId xmlns:a16="http://schemas.microsoft.com/office/drawing/2014/main" id="{0A6AC4D5-F948-D979-820B-F6B8B82E1C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descr="Logo&#10;&#10;Description automatically generated">
            <a:extLst>
              <a:ext uri="{FF2B5EF4-FFF2-40B4-BE49-F238E27FC236}">
                <a16:creationId xmlns:a16="http://schemas.microsoft.com/office/drawing/2014/main" id="{5AC9671A-3491-072D-0E8F-E5D0DF329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151" y="2678482"/>
            <a:ext cx="2326873" cy="2326873"/>
          </a:xfrm>
          <a:prstGeom prst="rect">
            <a:avLst/>
          </a:prstGeom>
        </p:spPr>
      </p:pic>
      <p:pic>
        <p:nvPicPr>
          <p:cNvPr id="4" name="Picture 3" descr="Icon&#10;&#10;Description automatically generated">
            <a:extLst>
              <a:ext uri="{FF2B5EF4-FFF2-40B4-BE49-F238E27FC236}">
                <a16:creationId xmlns:a16="http://schemas.microsoft.com/office/drawing/2014/main" id="{51228417-53F1-A6FD-35F8-2F85BAA87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332" y="1330630"/>
            <a:ext cx="2379512" cy="237951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9B05C11F-9D53-0444-FC6D-ABC71872D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3572" y="4140282"/>
            <a:ext cx="2379512" cy="2379512"/>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5A907221-8763-3A9C-EE80-C997C4AA6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6842" y="1681938"/>
            <a:ext cx="2326873" cy="2326873"/>
          </a:xfrm>
          <a:prstGeom prst="rect">
            <a:avLst/>
          </a:prstGeom>
        </p:spPr>
      </p:pic>
      <p:pic>
        <p:nvPicPr>
          <p:cNvPr id="8" name="Picture 7" descr="Icon&#10;&#10;Description automatically generated">
            <a:extLst>
              <a:ext uri="{FF2B5EF4-FFF2-40B4-BE49-F238E27FC236}">
                <a16:creationId xmlns:a16="http://schemas.microsoft.com/office/drawing/2014/main" id="{B1C97261-BC41-5074-5647-DA2449ACC1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830" y="3799078"/>
            <a:ext cx="2326873" cy="2326873"/>
          </a:xfrm>
          <a:prstGeom prst="rect">
            <a:avLst/>
          </a:prstGeom>
        </p:spPr>
      </p:pic>
      <p:pic>
        <p:nvPicPr>
          <p:cNvPr id="1026" name="Picture 2" descr="Aimhigher Magazine: Volume 1">
            <a:extLst>
              <a:ext uri="{FF2B5EF4-FFF2-40B4-BE49-F238E27FC236}">
                <a16:creationId xmlns:a16="http://schemas.microsoft.com/office/drawing/2014/main" id="{66CBFD50-20F5-10B8-1816-AE44260B40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4367" y="158573"/>
            <a:ext cx="1928717" cy="1439120"/>
          </a:xfrm>
          <a:prstGeom prst="rect">
            <a:avLst/>
          </a:prstGeom>
          <a:noFill/>
          <a:ln w="76200">
            <a:solidFill>
              <a:srgbClr val="E6007E"/>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808C9F-0D5A-84B3-BB9A-1753CE98F07A}"/>
              </a:ext>
            </a:extLst>
          </p:cNvPr>
          <p:cNvSpPr txBox="1"/>
          <p:nvPr/>
        </p:nvSpPr>
        <p:spPr>
          <a:xfrm>
            <a:off x="358916" y="1289454"/>
            <a:ext cx="4537022" cy="769441"/>
          </a:xfrm>
          <a:prstGeom prst="rect">
            <a:avLst/>
          </a:prstGeom>
          <a:solidFill>
            <a:srgbClr val="E6007E"/>
          </a:solidFill>
        </p:spPr>
        <p:txBody>
          <a:bodyPr wrap="square">
            <a:spAutoFit/>
          </a:bodyPr>
          <a:lstStyle/>
          <a:p>
            <a:pPr marL="9525" marR="0" lvl="0" indent="0" algn="l" defTabSz="685783" rtl="0" eaLnBrk="1" fontAlgn="auto" latinLnBrk="0" hangingPunct="1">
              <a:lnSpc>
                <a:spcPct val="100000"/>
              </a:lnSpc>
              <a:spcBef>
                <a:spcPts val="2400"/>
              </a:spcBef>
              <a:spcAft>
                <a:spcPts val="0"/>
              </a:spcAft>
              <a:buClrTx/>
              <a:buSzTx/>
              <a:buFontTx/>
              <a:buNone/>
              <a:tabLst/>
              <a:defRPr/>
            </a:pPr>
            <a:r>
              <a:rPr lang="en-GB" sz="4400" b="1" spc="-4" dirty="0">
                <a:solidFill>
                  <a:prstClr val="white"/>
                </a:solidFill>
                <a:latin typeface="Visby Round CF Bold" panose="00000800000000000000" pitchFamily="50" charset="0"/>
                <a:cs typeface="Arial Black"/>
              </a:rPr>
              <a:t>WHO ARE WE?</a:t>
            </a:r>
            <a:endParaRPr kumimoji="0" lang="en-GB" sz="44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endParaRPr>
          </a:p>
        </p:txBody>
      </p:sp>
      <p:sp>
        <p:nvSpPr>
          <p:cNvPr id="12" name="TextBox 11">
            <a:extLst>
              <a:ext uri="{FF2B5EF4-FFF2-40B4-BE49-F238E27FC236}">
                <a16:creationId xmlns:a16="http://schemas.microsoft.com/office/drawing/2014/main" id="{B3B995DF-D6DD-C3C3-F881-33B5B00CE9C9}"/>
              </a:ext>
            </a:extLst>
          </p:cNvPr>
          <p:cNvSpPr txBox="1"/>
          <p:nvPr/>
        </p:nvSpPr>
        <p:spPr>
          <a:xfrm>
            <a:off x="441027" y="2313826"/>
            <a:ext cx="5184433" cy="3416320"/>
          </a:xfrm>
          <a:prstGeom prst="rect">
            <a:avLst/>
          </a:prstGeom>
          <a:noFill/>
        </p:spPr>
        <p:txBody>
          <a:bodyPr wrap="square" rtlCol="0">
            <a:spAutoFit/>
          </a:bodyPr>
          <a:lstStyle/>
          <a:p>
            <a:r>
              <a:rPr lang="en-GB" sz="2400" dirty="0">
                <a:solidFill>
                  <a:schemeClr val="bg1"/>
                </a:solidFill>
              </a:rPr>
              <a:t>We work with these major universities within the region to provide opportunities for young people to explore further and higher education.</a:t>
            </a:r>
          </a:p>
          <a:p>
            <a:endParaRPr lang="en-GB" sz="2400" dirty="0">
              <a:solidFill>
                <a:schemeClr val="bg1"/>
              </a:solidFill>
            </a:endParaRPr>
          </a:p>
          <a:p>
            <a:r>
              <a:rPr lang="en-GB" sz="2400" dirty="0">
                <a:solidFill>
                  <a:schemeClr val="bg1"/>
                </a:solidFill>
              </a:rPr>
              <a:t>We help young people facing the greatest number of challenges to consider their next steps and future pathways.</a:t>
            </a:r>
          </a:p>
        </p:txBody>
      </p:sp>
    </p:spTree>
    <p:extLst>
      <p:ext uri="{BB962C8B-B14F-4D97-AF65-F5344CB8AC3E}">
        <p14:creationId xmlns:p14="http://schemas.microsoft.com/office/powerpoint/2010/main" val="164308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5FDB36A9-C5D8-46D7-343A-7EB4F0DB897B}"/>
              </a:ext>
            </a:extLst>
          </p:cNvPr>
          <p:cNvSpPr/>
          <p:nvPr/>
        </p:nvSpPr>
        <p:spPr>
          <a:xfrm>
            <a:off x="364285" y="456150"/>
            <a:ext cx="628161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B0F0"/>
              </a:solidFill>
              <a:effectLst/>
              <a:uLnTx/>
              <a:uFillTx/>
              <a:latin typeface="Calibri"/>
              <a:ea typeface="+mn-ea"/>
              <a:cs typeface="+mn-cs"/>
            </a:endParaRPr>
          </a:p>
        </p:txBody>
      </p:sp>
      <p:sp>
        <p:nvSpPr>
          <p:cNvPr id="3" name="object 5">
            <a:extLst>
              <a:ext uri="{FF2B5EF4-FFF2-40B4-BE49-F238E27FC236}">
                <a16:creationId xmlns:a16="http://schemas.microsoft.com/office/drawing/2014/main" id="{35D35C85-76B6-7E24-0776-54C8E93A4141}"/>
              </a:ext>
            </a:extLst>
          </p:cNvPr>
          <p:cNvSpPr/>
          <p:nvPr/>
        </p:nvSpPr>
        <p:spPr>
          <a:xfrm>
            <a:off x="364286" y="1399841"/>
            <a:ext cx="241662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26D83F2-DF11-2130-5661-98F29AA9B87F}"/>
              </a:ext>
            </a:extLst>
          </p:cNvPr>
          <p:cNvSpPr txBox="1"/>
          <p:nvPr/>
        </p:nvSpPr>
        <p:spPr>
          <a:xfrm>
            <a:off x="364284" y="537498"/>
            <a:ext cx="6281613"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CHOOSING THE RIGHT UNIFEST</a:t>
            </a:r>
          </a:p>
        </p:txBody>
      </p:sp>
      <p:sp>
        <p:nvSpPr>
          <p:cNvPr id="5" name="TextBox 4">
            <a:extLst>
              <a:ext uri="{FF2B5EF4-FFF2-40B4-BE49-F238E27FC236}">
                <a16:creationId xmlns:a16="http://schemas.microsoft.com/office/drawing/2014/main" id="{A8579F16-F872-2B4D-E5A5-883E1E878F56}"/>
              </a:ext>
            </a:extLst>
          </p:cNvPr>
          <p:cNvSpPr txBox="1"/>
          <p:nvPr/>
        </p:nvSpPr>
        <p:spPr>
          <a:xfrm>
            <a:off x="364286" y="1461996"/>
            <a:ext cx="2416622"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FOR YOU…</a:t>
            </a:r>
          </a:p>
        </p:txBody>
      </p:sp>
      <p:pic>
        <p:nvPicPr>
          <p:cNvPr id="6" name="Picture 5" descr="Shape, circle&#10;&#10;Description automatically generated">
            <a:extLst>
              <a:ext uri="{FF2B5EF4-FFF2-40B4-BE49-F238E27FC236}">
                <a16:creationId xmlns:a16="http://schemas.microsoft.com/office/drawing/2014/main" id="{D77F2EFC-9EE1-2294-9F81-C07227BF3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97" y="2620960"/>
            <a:ext cx="3699542" cy="3699542"/>
          </a:xfrm>
          <a:prstGeom prst="rect">
            <a:avLst/>
          </a:prstGeom>
        </p:spPr>
      </p:pic>
      <p:pic>
        <p:nvPicPr>
          <p:cNvPr id="7" name="Picture 6" descr="Shape, circle&#10;&#10;Description automatically generated">
            <a:extLst>
              <a:ext uri="{FF2B5EF4-FFF2-40B4-BE49-F238E27FC236}">
                <a16:creationId xmlns:a16="http://schemas.microsoft.com/office/drawing/2014/main" id="{49D2F205-5E57-36AE-3DBF-BBD7F42AC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861" y="2620960"/>
            <a:ext cx="3699542" cy="3699542"/>
          </a:xfrm>
          <a:prstGeom prst="rect">
            <a:avLst/>
          </a:prstGeom>
        </p:spPr>
      </p:pic>
      <p:sp>
        <p:nvSpPr>
          <p:cNvPr id="8" name="TextBox 7">
            <a:extLst>
              <a:ext uri="{FF2B5EF4-FFF2-40B4-BE49-F238E27FC236}">
                <a16:creationId xmlns:a16="http://schemas.microsoft.com/office/drawing/2014/main" id="{5C566912-D969-17AA-1AC6-9F4DAE404E68}"/>
              </a:ext>
            </a:extLst>
          </p:cNvPr>
          <p:cNvSpPr txBox="1"/>
          <p:nvPr/>
        </p:nvSpPr>
        <p:spPr>
          <a:xfrm>
            <a:off x="2130491" y="4116788"/>
            <a:ext cx="2574652" cy="584775"/>
          </a:xfrm>
          <a:prstGeom prst="rect">
            <a:avLst/>
          </a:prstGeom>
          <a:noFill/>
        </p:spPr>
        <p:txBody>
          <a:bodyPr wrap="square" rtlCol="0">
            <a:spAutoFit/>
          </a:bodyPr>
          <a:lstStyle/>
          <a:p>
            <a:pPr marL="0" indent="0" algn="ctr">
              <a:buClr>
                <a:srgbClr val="D4228C"/>
              </a:buClr>
              <a:buNone/>
              <a:defRPr/>
            </a:pPr>
            <a:r>
              <a:rPr lang="en-GB" sz="3200">
                <a:solidFill>
                  <a:schemeClr val="bg1"/>
                </a:solidFill>
                <a:latin typeface="Visby Round CF Bold" panose="00000800000000000000" pitchFamily="50" charset="0"/>
              </a:rPr>
              <a:t>Residential</a:t>
            </a:r>
          </a:p>
        </p:txBody>
      </p:sp>
      <p:sp>
        <p:nvSpPr>
          <p:cNvPr id="10" name="TextBox 9">
            <a:extLst>
              <a:ext uri="{FF2B5EF4-FFF2-40B4-BE49-F238E27FC236}">
                <a16:creationId xmlns:a16="http://schemas.microsoft.com/office/drawing/2014/main" id="{6964B080-2E8B-EEE2-AA59-37B8F774A2BD}"/>
              </a:ext>
            </a:extLst>
          </p:cNvPr>
          <p:cNvSpPr txBox="1"/>
          <p:nvPr/>
        </p:nvSpPr>
        <p:spPr>
          <a:xfrm>
            <a:off x="5076966" y="4239898"/>
            <a:ext cx="2033517" cy="461665"/>
          </a:xfrm>
          <a:prstGeom prst="rect">
            <a:avLst/>
          </a:prstGeom>
          <a:noFill/>
        </p:spPr>
        <p:txBody>
          <a:bodyPr wrap="square">
            <a:spAutoFit/>
          </a:bodyPr>
          <a:lstStyle/>
          <a:p>
            <a:pPr marL="0" indent="0" algn="ctr">
              <a:buClr>
                <a:srgbClr val="D4228C"/>
              </a:buClr>
              <a:buNone/>
              <a:defRPr/>
            </a:pPr>
            <a:r>
              <a:rPr lang="en-GB" sz="2400">
                <a:solidFill>
                  <a:schemeClr val="bg1"/>
                </a:solidFill>
                <a:latin typeface="Visby Round CF Bold" panose="00000800000000000000" pitchFamily="50" charset="0"/>
              </a:rPr>
              <a:t>OR</a:t>
            </a:r>
          </a:p>
        </p:txBody>
      </p:sp>
      <p:sp>
        <p:nvSpPr>
          <p:cNvPr id="11" name="TextBox 10">
            <a:extLst>
              <a:ext uri="{FF2B5EF4-FFF2-40B4-BE49-F238E27FC236}">
                <a16:creationId xmlns:a16="http://schemas.microsoft.com/office/drawing/2014/main" id="{564A5E12-6599-4D22-DB2F-BEECE8587F10}"/>
              </a:ext>
            </a:extLst>
          </p:cNvPr>
          <p:cNvSpPr txBox="1"/>
          <p:nvPr/>
        </p:nvSpPr>
        <p:spPr>
          <a:xfrm>
            <a:off x="7486857" y="3870566"/>
            <a:ext cx="2574652" cy="1077218"/>
          </a:xfrm>
          <a:prstGeom prst="rect">
            <a:avLst/>
          </a:prstGeom>
          <a:noFill/>
        </p:spPr>
        <p:txBody>
          <a:bodyPr wrap="square" rtlCol="0">
            <a:spAutoFit/>
          </a:bodyPr>
          <a:lstStyle/>
          <a:p>
            <a:pPr marL="0" indent="0" algn="ctr">
              <a:buClr>
                <a:srgbClr val="D4228C"/>
              </a:buClr>
              <a:buNone/>
              <a:defRPr/>
            </a:pPr>
            <a:r>
              <a:rPr lang="en-GB" sz="3200">
                <a:solidFill>
                  <a:schemeClr val="bg1"/>
                </a:solidFill>
                <a:latin typeface="Visby Round CF Bold" panose="00000800000000000000" pitchFamily="50" charset="0"/>
              </a:rPr>
              <a:t>Non-residential</a:t>
            </a:r>
          </a:p>
        </p:txBody>
      </p:sp>
      <p:pic>
        <p:nvPicPr>
          <p:cNvPr id="9" name="Picture 8">
            <a:extLst>
              <a:ext uri="{FF2B5EF4-FFF2-40B4-BE49-F238E27FC236}">
                <a16:creationId xmlns:a16="http://schemas.microsoft.com/office/drawing/2014/main" id="{1BF192C6-5D79-E3D3-2CCC-E0549731A654}"/>
              </a:ext>
            </a:extLst>
          </p:cNvPr>
          <p:cNvPicPr>
            <a:picLocks noChangeAspect="1"/>
          </p:cNvPicPr>
          <p:nvPr/>
        </p:nvPicPr>
        <p:blipFill>
          <a:blip r:embed="rId5">
            <a:extLst>
              <a:ext uri="{28A0092B-C50C-407E-A947-70E740481C1C}">
                <a14:useLocalDpi xmlns:a14="http://schemas.microsoft.com/office/drawing/2010/main" val="0"/>
              </a:ext>
            </a:extLst>
          </a:blip>
          <a:srcRect l="11790" t="9653" r="12892" b="10029"/>
          <a:stretch/>
        </p:blipFill>
        <p:spPr>
          <a:xfrm>
            <a:off x="8293619" y="210481"/>
            <a:ext cx="3168478" cy="3378794"/>
          </a:xfrm>
          <a:prstGeom prst="rect">
            <a:avLst/>
          </a:prstGeom>
        </p:spPr>
      </p:pic>
    </p:spTree>
    <p:extLst>
      <p:ext uri="{BB962C8B-B14F-4D97-AF65-F5344CB8AC3E}">
        <p14:creationId xmlns:p14="http://schemas.microsoft.com/office/powerpoint/2010/main" val="545197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671BE-21C1-B55C-17DF-01C86634886A}"/>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A01E8155-EA77-83A9-8EC2-5EEA825E043B}"/>
              </a:ext>
            </a:extLst>
          </p:cNvPr>
          <p:cNvSpPr/>
          <p:nvPr/>
        </p:nvSpPr>
        <p:spPr>
          <a:xfrm>
            <a:off x="364285" y="456150"/>
            <a:ext cx="628161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E7A25F3B-2D82-F74D-47CB-848903723334}"/>
              </a:ext>
            </a:extLst>
          </p:cNvPr>
          <p:cNvSpPr/>
          <p:nvPr/>
        </p:nvSpPr>
        <p:spPr>
          <a:xfrm>
            <a:off x="364286" y="1399841"/>
            <a:ext cx="241662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EAE18F8-14BF-442E-FB63-2B518A441697}"/>
              </a:ext>
            </a:extLst>
          </p:cNvPr>
          <p:cNvSpPr txBox="1"/>
          <p:nvPr/>
        </p:nvSpPr>
        <p:spPr>
          <a:xfrm>
            <a:off x="364284" y="537498"/>
            <a:ext cx="6281613"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CHOOSING THE RIGHT UNIFEST</a:t>
            </a:r>
          </a:p>
        </p:txBody>
      </p:sp>
      <p:sp>
        <p:nvSpPr>
          <p:cNvPr id="5" name="TextBox 4">
            <a:extLst>
              <a:ext uri="{FF2B5EF4-FFF2-40B4-BE49-F238E27FC236}">
                <a16:creationId xmlns:a16="http://schemas.microsoft.com/office/drawing/2014/main" id="{A9E11172-D6C0-7076-A6F1-F1B93B94509F}"/>
              </a:ext>
            </a:extLst>
          </p:cNvPr>
          <p:cNvSpPr txBox="1"/>
          <p:nvPr/>
        </p:nvSpPr>
        <p:spPr>
          <a:xfrm>
            <a:off x="364286" y="1461996"/>
            <a:ext cx="2416622"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FOR YOU…</a:t>
            </a:r>
          </a:p>
        </p:txBody>
      </p:sp>
      <p:pic>
        <p:nvPicPr>
          <p:cNvPr id="6" name="Picture 5" descr="Shape, circle&#10;&#10;Description automatically generated">
            <a:extLst>
              <a:ext uri="{FF2B5EF4-FFF2-40B4-BE49-F238E27FC236}">
                <a16:creationId xmlns:a16="http://schemas.microsoft.com/office/drawing/2014/main" id="{CE757DCF-07BC-5FAA-A8F0-0842B9E4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97" y="2620960"/>
            <a:ext cx="3699542" cy="3699542"/>
          </a:xfrm>
          <a:prstGeom prst="rect">
            <a:avLst/>
          </a:prstGeom>
        </p:spPr>
      </p:pic>
      <p:pic>
        <p:nvPicPr>
          <p:cNvPr id="7" name="Picture 6" descr="Shape, circle&#10;&#10;Description automatically generated">
            <a:extLst>
              <a:ext uri="{FF2B5EF4-FFF2-40B4-BE49-F238E27FC236}">
                <a16:creationId xmlns:a16="http://schemas.microsoft.com/office/drawing/2014/main" id="{78A25404-E5F3-B221-71EC-BEC29A8F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861" y="2620960"/>
            <a:ext cx="3699542" cy="3699542"/>
          </a:xfrm>
          <a:prstGeom prst="rect">
            <a:avLst/>
          </a:prstGeom>
        </p:spPr>
      </p:pic>
      <p:sp>
        <p:nvSpPr>
          <p:cNvPr id="8" name="TextBox 7">
            <a:extLst>
              <a:ext uri="{FF2B5EF4-FFF2-40B4-BE49-F238E27FC236}">
                <a16:creationId xmlns:a16="http://schemas.microsoft.com/office/drawing/2014/main" id="{55DCCAF5-83FD-F976-9C00-B00E30450E32}"/>
              </a:ext>
            </a:extLst>
          </p:cNvPr>
          <p:cNvSpPr txBox="1"/>
          <p:nvPr/>
        </p:nvSpPr>
        <p:spPr>
          <a:xfrm>
            <a:off x="2135042" y="3655122"/>
            <a:ext cx="2574652" cy="1631216"/>
          </a:xfrm>
          <a:prstGeom prst="rect">
            <a:avLst/>
          </a:prstGeom>
          <a:noFill/>
        </p:spPr>
        <p:txBody>
          <a:bodyPr wrap="square" rtlCol="0">
            <a:spAutoFit/>
          </a:bodyPr>
          <a:lstStyle/>
          <a:p>
            <a:pPr marL="0" indent="0" algn="ctr">
              <a:buClr>
                <a:srgbClr val="D4228C"/>
              </a:buClr>
              <a:buNone/>
              <a:defRPr/>
            </a:pPr>
            <a:r>
              <a:rPr lang="en-GB" sz="2000">
                <a:solidFill>
                  <a:schemeClr val="bg1"/>
                </a:solidFill>
                <a:latin typeface="Visby Round CF Bold" panose="00000800000000000000" pitchFamily="50" charset="0"/>
              </a:rPr>
              <a:t>Choose a general event and explore a variety of courses and subjects</a:t>
            </a:r>
          </a:p>
        </p:txBody>
      </p:sp>
      <p:sp>
        <p:nvSpPr>
          <p:cNvPr id="10" name="TextBox 9">
            <a:extLst>
              <a:ext uri="{FF2B5EF4-FFF2-40B4-BE49-F238E27FC236}">
                <a16:creationId xmlns:a16="http://schemas.microsoft.com/office/drawing/2014/main" id="{55B0B338-609E-7C82-954F-C74127E5D940}"/>
              </a:ext>
            </a:extLst>
          </p:cNvPr>
          <p:cNvSpPr txBox="1"/>
          <p:nvPr/>
        </p:nvSpPr>
        <p:spPr>
          <a:xfrm>
            <a:off x="3048786" y="4239898"/>
            <a:ext cx="6094428" cy="461665"/>
          </a:xfrm>
          <a:prstGeom prst="rect">
            <a:avLst/>
          </a:prstGeom>
          <a:noFill/>
        </p:spPr>
        <p:txBody>
          <a:bodyPr wrap="square">
            <a:spAutoFit/>
          </a:bodyPr>
          <a:lstStyle/>
          <a:p>
            <a:pPr marL="0" indent="0" algn="ctr">
              <a:buClr>
                <a:srgbClr val="D4228C"/>
              </a:buClr>
              <a:buNone/>
              <a:defRPr/>
            </a:pPr>
            <a:r>
              <a:rPr lang="en-GB" sz="2400">
                <a:solidFill>
                  <a:schemeClr val="bg1"/>
                </a:solidFill>
                <a:latin typeface="Visby Round CF Bold" panose="00000800000000000000" pitchFamily="50" charset="0"/>
              </a:rPr>
              <a:t>OR</a:t>
            </a:r>
          </a:p>
        </p:txBody>
      </p:sp>
      <p:sp>
        <p:nvSpPr>
          <p:cNvPr id="11" name="TextBox 10">
            <a:extLst>
              <a:ext uri="{FF2B5EF4-FFF2-40B4-BE49-F238E27FC236}">
                <a16:creationId xmlns:a16="http://schemas.microsoft.com/office/drawing/2014/main" id="{EBB684A1-655F-FAD4-12C4-5E872282651A}"/>
              </a:ext>
            </a:extLst>
          </p:cNvPr>
          <p:cNvSpPr txBox="1"/>
          <p:nvPr/>
        </p:nvSpPr>
        <p:spPr>
          <a:xfrm>
            <a:off x="7482306" y="3501234"/>
            <a:ext cx="2574652" cy="1938992"/>
          </a:xfrm>
          <a:prstGeom prst="rect">
            <a:avLst/>
          </a:prstGeom>
          <a:noFill/>
        </p:spPr>
        <p:txBody>
          <a:bodyPr wrap="square" rtlCol="0">
            <a:spAutoFit/>
          </a:bodyPr>
          <a:lstStyle/>
          <a:p>
            <a:pPr marL="0" indent="0" algn="ctr">
              <a:buClr>
                <a:srgbClr val="D4228C"/>
              </a:buClr>
              <a:buNone/>
              <a:defRPr/>
            </a:pPr>
            <a:r>
              <a:rPr lang="en-GB" sz="2000">
                <a:solidFill>
                  <a:schemeClr val="bg1"/>
                </a:solidFill>
                <a:latin typeface="Visby Round CF Bold" panose="00000800000000000000" pitchFamily="50" charset="0"/>
              </a:rPr>
              <a:t>Choose an event that focuses on a particular subject area or career that you are interested in</a:t>
            </a:r>
          </a:p>
        </p:txBody>
      </p:sp>
      <p:pic>
        <p:nvPicPr>
          <p:cNvPr id="9" name="Picture 8">
            <a:extLst>
              <a:ext uri="{FF2B5EF4-FFF2-40B4-BE49-F238E27FC236}">
                <a16:creationId xmlns:a16="http://schemas.microsoft.com/office/drawing/2014/main" id="{36472864-6026-CDB4-24C4-D9BA4F808554}"/>
              </a:ext>
            </a:extLst>
          </p:cNvPr>
          <p:cNvPicPr>
            <a:picLocks noChangeAspect="1"/>
          </p:cNvPicPr>
          <p:nvPr/>
        </p:nvPicPr>
        <p:blipFill>
          <a:blip r:embed="rId5">
            <a:extLst>
              <a:ext uri="{28A0092B-C50C-407E-A947-70E740481C1C}">
                <a14:useLocalDpi xmlns:a14="http://schemas.microsoft.com/office/drawing/2010/main" val="0"/>
              </a:ext>
            </a:extLst>
          </a:blip>
          <a:srcRect l="11790" t="9653" r="12892" b="10029"/>
          <a:stretch/>
        </p:blipFill>
        <p:spPr>
          <a:xfrm>
            <a:off x="8597153" y="210481"/>
            <a:ext cx="2864944" cy="3055112"/>
          </a:xfrm>
          <a:prstGeom prst="rect">
            <a:avLst/>
          </a:prstGeom>
        </p:spPr>
      </p:pic>
    </p:spTree>
    <p:extLst>
      <p:ext uri="{BB962C8B-B14F-4D97-AF65-F5344CB8AC3E}">
        <p14:creationId xmlns:p14="http://schemas.microsoft.com/office/powerpoint/2010/main" val="4194215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D41C8-D5EE-4ECA-4C3B-D333DB28C42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16B8326-DB7C-D330-4046-1DF12C7FF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167" y="1162292"/>
            <a:ext cx="3552603" cy="233287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12" name="object 5">
            <a:extLst>
              <a:ext uri="{FF2B5EF4-FFF2-40B4-BE49-F238E27FC236}">
                <a16:creationId xmlns:a16="http://schemas.microsoft.com/office/drawing/2014/main" id="{54D6EDC9-47DF-C511-A33C-775AF3235C24}"/>
              </a:ext>
            </a:extLst>
          </p:cNvPr>
          <p:cNvSpPr/>
          <p:nvPr/>
        </p:nvSpPr>
        <p:spPr>
          <a:xfrm>
            <a:off x="331994" y="285214"/>
            <a:ext cx="413367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7C917D-BE5B-BDE3-E4BD-DDF00D03A136}"/>
              </a:ext>
            </a:extLst>
          </p:cNvPr>
          <p:cNvSpPr txBox="1"/>
          <p:nvPr/>
        </p:nvSpPr>
        <p:spPr>
          <a:xfrm>
            <a:off x="331994" y="366562"/>
            <a:ext cx="4133680" cy="584775"/>
          </a:xfrm>
          <a:prstGeom prst="rect">
            <a:avLst/>
          </a:prstGeom>
          <a:noFill/>
        </p:spPr>
        <p:txBody>
          <a:bodyPr wrap="square">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prstClr val="white"/>
                </a:solidFill>
                <a:latin typeface="Visby Round CF Bold" panose="00000800000000000000" pitchFamily="50" charset="0"/>
                <a:cs typeface="Arial Black"/>
              </a:rPr>
              <a:t>ASTON UNIVERSITY</a:t>
            </a:r>
            <a:endParaRPr kumimoji="0" lang="en-GB" sz="32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endParaRPr>
          </a:p>
        </p:txBody>
      </p:sp>
      <p:pic>
        <p:nvPicPr>
          <p:cNvPr id="6" name="Picture 5" descr="Icon&#10;&#10;Description automatically generated">
            <a:extLst>
              <a:ext uri="{FF2B5EF4-FFF2-40B4-BE49-F238E27FC236}">
                <a16:creationId xmlns:a16="http://schemas.microsoft.com/office/drawing/2014/main" id="{A1644FCC-4BEA-C5F8-187A-FE14FF98B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693" y="658949"/>
            <a:ext cx="2422752" cy="2422752"/>
          </a:xfrm>
          <a:prstGeom prst="rect">
            <a:avLst/>
          </a:prstGeom>
        </p:spPr>
      </p:pic>
      <p:sp>
        <p:nvSpPr>
          <p:cNvPr id="7" name="object 5">
            <a:extLst>
              <a:ext uri="{FF2B5EF4-FFF2-40B4-BE49-F238E27FC236}">
                <a16:creationId xmlns:a16="http://schemas.microsoft.com/office/drawing/2014/main" id="{82C619E7-6F65-6E1D-71C0-9107F8F38619}"/>
              </a:ext>
            </a:extLst>
          </p:cNvPr>
          <p:cNvSpPr/>
          <p:nvPr/>
        </p:nvSpPr>
        <p:spPr>
          <a:xfrm>
            <a:off x="364286" y="1244965"/>
            <a:ext cx="231511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D501DE5-9D1F-9731-6437-76C0BB34F726}"/>
              </a:ext>
            </a:extLst>
          </p:cNvPr>
          <p:cNvSpPr txBox="1"/>
          <p:nvPr/>
        </p:nvSpPr>
        <p:spPr>
          <a:xfrm>
            <a:off x="-199863" y="1312689"/>
            <a:ext cx="3255607" cy="584775"/>
          </a:xfrm>
          <a:prstGeom prst="rect">
            <a:avLst/>
          </a:prstGeom>
          <a:noFill/>
        </p:spPr>
        <p:txBody>
          <a:bodyPr wrap="square" lIns="91440" tIns="45720" rIns="91440" bIns="45720" anchor="t">
            <a:spAutoFit/>
          </a:bodyPr>
          <a:lstStyle/>
          <a:p>
            <a:pPr marL="9525" algn="ctr" defTabSz="685783">
              <a:spcBef>
                <a:spcPts val="2400"/>
              </a:spcBef>
              <a:defRPr/>
            </a:pPr>
            <a:r>
              <a:rPr lang="en-GB" sz="3200" b="1" spc="-4" dirty="0">
                <a:solidFill>
                  <a:srgbClr val="633A8E"/>
                </a:solidFill>
                <a:latin typeface="Visby Round CF Bold"/>
                <a:cs typeface="Arial Black"/>
              </a:rPr>
              <a:t>STEM</a:t>
            </a:r>
          </a:p>
        </p:txBody>
      </p:sp>
      <p:cxnSp>
        <p:nvCxnSpPr>
          <p:cNvPr id="13" name="Straight Connector 12">
            <a:extLst>
              <a:ext uri="{FF2B5EF4-FFF2-40B4-BE49-F238E27FC236}">
                <a16:creationId xmlns:a16="http://schemas.microsoft.com/office/drawing/2014/main" id="{4EB7837D-8D00-A0E1-EF0A-46AD0DCE8044}"/>
              </a:ext>
            </a:extLst>
          </p:cNvPr>
          <p:cNvCxnSpPr>
            <a:cxnSpLocks/>
          </p:cNvCxnSpPr>
          <p:nvPr/>
        </p:nvCxnSpPr>
        <p:spPr>
          <a:xfrm>
            <a:off x="3518400" y="5183699"/>
            <a:ext cx="1052699" cy="0"/>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E985CE-620C-4285-A753-CB718078D4DE}"/>
              </a:ext>
            </a:extLst>
          </p:cNvPr>
          <p:cNvCxnSpPr>
            <a:cxnSpLocks/>
          </p:cNvCxnSpPr>
          <p:nvPr/>
        </p:nvCxnSpPr>
        <p:spPr>
          <a:xfrm flipV="1">
            <a:off x="8887313" y="5219454"/>
            <a:ext cx="986613" cy="13124"/>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0D57C6-F31C-CA9B-C290-71FFD25FDCCB}"/>
              </a:ext>
            </a:extLst>
          </p:cNvPr>
          <p:cNvCxnSpPr>
            <a:cxnSpLocks/>
          </p:cNvCxnSpPr>
          <p:nvPr/>
        </p:nvCxnSpPr>
        <p:spPr>
          <a:xfrm flipV="1">
            <a:off x="6275194" y="5183699"/>
            <a:ext cx="958420" cy="924"/>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B7D9EB02-5D7E-A093-CB2E-2DFD0E893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6612" y="4882450"/>
            <a:ext cx="597967" cy="597967"/>
          </a:xfrm>
          <a:prstGeom prst="rect">
            <a:avLst/>
          </a:prstGeom>
        </p:spPr>
      </p:pic>
      <p:pic>
        <p:nvPicPr>
          <p:cNvPr id="18" name="Picture 17" descr="Icon&#10;&#10;Description automatically generated">
            <a:extLst>
              <a:ext uri="{FF2B5EF4-FFF2-40B4-BE49-F238E27FC236}">
                <a16:creationId xmlns:a16="http://schemas.microsoft.com/office/drawing/2014/main" id="{070E9965-AF05-BC91-E185-5C9BAFACB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580" y="4888861"/>
            <a:ext cx="597967" cy="597967"/>
          </a:xfrm>
          <a:prstGeom prst="rect">
            <a:avLst/>
          </a:prstGeom>
        </p:spPr>
      </p:pic>
      <p:pic>
        <p:nvPicPr>
          <p:cNvPr id="19" name="Picture 18" descr="Icon&#10;&#10;Description automatically generated">
            <a:extLst>
              <a:ext uri="{FF2B5EF4-FFF2-40B4-BE49-F238E27FC236}">
                <a16:creationId xmlns:a16="http://schemas.microsoft.com/office/drawing/2014/main" id="{B62B4A34-91BC-42A1-D257-9A073A2CE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208" y="4933594"/>
            <a:ext cx="597967" cy="597967"/>
          </a:xfrm>
          <a:prstGeom prst="rect">
            <a:avLst/>
          </a:prstGeom>
        </p:spPr>
      </p:pic>
      <p:pic>
        <p:nvPicPr>
          <p:cNvPr id="20" name="Picture 19" descr="Shape, circle&#10;&#10;Description automatically generated">
            <a:extLst>
              <a:ext uri="{FF2B5EF4-FFF2-40B4-BE49-F238E27FC236}">
                <a16:creationId xmlns:a16="http://schemas.microsoft.com/office/drawing/2014/main" id="{546A7E9D-CCDA-17F3-9664-7B0AEE29A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82" y="2375407"/>
            <a:ext cx="4186610" cy="4288608"/>
          </a:xfrm>
          <a:prstGeom prst="rect">
            <a:avLst/>
          </a:prstGeom>
        </p:spPr>
      </p:pic>
      <p:pic>
        <p:nvPicPr>
          <p:cNvPr id="21" name="Picture 20" descr="Shape, circle&#10;&#10;Description automatically generated">
            <a:extLst>
              <a:ext uri="{FF2B5EF4-FFF2-40B4-BE49-F238E27FC236}">
                <a16:creationId xmlns:a16="http://schemas.microsoft.com/office/drawing/2014/main" id="{3AF11DB5-7BDD-CEAF-E156-01B6D9F28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628" y="4013600"/>
            <a:ext cx="2394649" cy="2394649"/>
          </a:xfrm>
          <a:prstGeom prst="rect">
            <a:avLst/>
          </a:prstGeom>
        </p:spPr>
      </p:pic>
      <p:sp>
        <p:nvSpPr>
          <p:cNvPr id="23" name="TextBox 22">
            <a:extLst>
              <a:ext uri="{FF2B5EF4-FFF2-40B4-BE49-F238E27FC236}">
                <a16:creationId xmlns:a16="http://schemas.microsoft.com/office/drawing/2014/main" id="{26E6D679-CF98-52C0-D178-7C666F34DCB0}"/>
              </a:ext>
            </a:extLst>
          </p:cNvPr>
          <p:cNvSpPr txBox="1"/>
          <p:nvPr/>
        </p:nvSpPr>
        <p:spPr>
          <a:xfrm>
            <a:off x="290847" y="3581710"/>
            <a:ext cx="3422477" cy="2031325"/>
          </a:xfrm>
          <a:prstGeom prst="rect">
            <a:avLst/>
          </a:prstGeom>
          <a:noFill/>
        </p:spPr>
        <p:txBody>
          <a:bodyPr wrap="square" lIns="91440" tIns="45720" rIns="91440" bIns="45720" anchor="t">
            <a:spAutoFit/>
          </a:bodyPr>
          <a:lstStyle/>
          <a:p>
            <a:pPr algn="ctr"/>
            <a:r>
              <a:rPr lang="en-GB" dirty="0">
                <a:solidFill>
                  <a:schemeClr val="bg1"/>
                </a:solidFill>
                <a:latin typeface="Roboto"/>
                <a:ea typeface="Roboto"/>
                <a:cs typeface="Roboto"/>
              </a:rPr>
              <a:t>Participate in STEM subject taster sessions to find out more about studying </a:t>
            </a:r>
            <a:r>
              <a:rPr lang="en-GB" b="1" dirty="0">
                <a:solidFill>
                  <a:schemeClr val="bg1"/>
                </a:solidFill>
                <a:latin typeface="Roboto"/>
                <a:ea typeface="Roboto"/>
                <a:cs typeface="Roboto"/>
              </a:rPr>
              <a:t>Science, Technology, Engineering and Maths</a:t>
            </a:r>
            <a:r>
              <a:rPr lang="en-GB" dirty="0">
                <a:solidFill>
                  <a:schemeClr val="bg1"/>
                </a:solidFill>
                <a:latin typeface="Roboto"/>
                <a:ea typeface="Roboto"/>
                <a:cs typeface="Roboto"/>
              </a:rPr>
              <a:t>, and receive information and advice towards your future career aspirations.</a:t>
            </a:r>
          </a:p>
        </p:txBody>
      </p:sp>
      <p:sp>
        <p:nvSpPr>
          <p:cNvPr id="25" name="TextBox 24">
            <a:extLst>
              <a:ext uri="{FF2B5EF4-FFF2-40B4-BE49-F238E27FC236}">
                <a16:creationId xmlns:a16="http://schemas.microsoft.com/office/drawing/2014/main" id="{D454D261-93B6-37D1-8169-F0EB4BF5C267}"/>
              </a:ext>
            </a:extLst>
          </p:cNvPr>
          <p:cNvSpPr txBox="1"/>
          <p:nvPr/>
        </p:nvSpPr>
        <p:spPr>
          <a:xfrm>
            <a:off x="4568653" y="5012154"/>
            <a:ext cx="1764292" cy="400110"/>
          </a:xfrm>
          <a:prstGeom prst="rect">
            <a:avLst/>
          </a:prstGeom>
          <a:noFill/>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rPr>
              <a:t>Residential</a:t>
            </a:r>
            <a:endParaRPr lang="en-GB"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descr="Shape, circle&#10;&#10;Description automatically generated">
            <a:extLst>
              <a:ext uri="{FF2B5EF4-FFF2-40B4-BE49-F238E27FC236}">
                <a16:creationId xmlns:a16="http://schemas.microsoft.com/office/drawing/2014/main" id="{BA312C5F-883F-0BBD-F208-4AAA8ABD9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0629" y="3990518"/>
            <a:ext cx="2394649" cy="2394649"/>
          </a:xfrm>
          <a:prstGeom prst="rect">
            <a:avLst/>
          </a:prstGeom>
        </p:spPr>
      </p:pic>
      <p:pic>
        <p:nvPicPr>
          <p:cNvPr id="27" name="Picture 26" descr="Shape, circle&#10;&#10;Description automatically generated">
            <a:extLst>
              <a:ext uri="{FF2B5EF4-FFF2-40B4-BE49-F238E27FC236}">
                <a16:creationId xmlns:a16="http://schemas.microsoft.com/office/drawing/2014/main" id="{62EFD0E7-0F96-EE74-71A5-02851997F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5643" y="3990518"/>
            <a:ext cx="2394649" cy="2394649"/>
          </a:xfrm>
          <a:prstGeom prst="rect">
            <a:avLst/>
          </a:prstGeom>
        </p:spPr>
      </p:pic>
      <p:sp>
        <p:nvSpPr>
          <p:cNvPr id="28" name="TextBox 27">
            <a:extLst>
              <a:ext uri="{FF2B5EF4-FFF2-40B4-BE49-F238E27FC236}">
                <a16:creationId xmlns:a16="http://schemas.microsoft.com/office/drawing/2014/main" id="{8BBFD805-2323-C4DF-FEAD-661B41ECD5F5}"/>
              </a:ext>
            </a:extLst>
          </p:cNvPr>
          <p:cNvSpPr txBox="1"/>
          <p:nvPr/>
        </p:nvSpPr>
        <p:spPr>
          <a:xfrm>
            <a:off x="7117766" y="4772342"/>
            <a:ext cx="1920374" cy="923330"/>
          </a:xfrm>
          <a:prstGeom prst="rect">
            <a:avLst/>
          </a:prstGeom>
          <a:noFill/>
        </p:spPr>
        <p:txBody>
          <a:bodyPr wrap="square" lIns="91440" tIns="45720" rIns="91440" bIns="45720" anchor="t">
            <a:spAutoFit/>
          </a:bodyPr>
          <a:lstStyle/>
          <a:p>
            <a:pPr algn="ctr"/>
            <a:r>
              <a:rPr lang="en-GB" dirty="0">
                <a:solidFill>
                  <a:schemeClr val="bg1"/>
                </a:solidFill>
                <a:latin typeface="Roboto"/>
                <a:ea typeface="+mn-lt"/>
                <a:cs typeface="+mn-lt"/>
              </a:rPr>
              <a:t>Tuesday </a:t>
            </a:r>
          </a:p>
          <a:p>
            <a:pPr algn="ctr"/>
            <a:r>
              <a:rPr lang="en-GB" dirty="0">
                <a:solidFill>
                  <a:schemeClr val="bg1"/>
                </a:solidFill>
                <a:latin typeface="Roboto"/>
                <a:ea typeface="+mn-lt"/>
                <a:cs typeface="+mn-lt"/>
              </a:rPr>
              <a:t>7th – Thursday 9th July 2026</a:t>
            </a:r>
            <a:endParaRPr lang="en-US" sz="2000" dirty="0">
              <a:solidFill>
                <a:schemeClr val="bg1"/>
              </a:solidFill>
              <a:latin typeface="Roboto"/>
            </a:endParaRPr>
          </a:p>
        </p:txBody>
      </p:sp>
      <p:sp>
        <p:nvSpPr>
          <p:cNvPr id="29" name="TextBox 28">
            <a:extLst>
              <a:ext uri="{FF2B5EF4-FFF2-40B4-BE49-F238E27FC236}">
                <a16:creationId xmlns:a16="http://schemas.microsoft.com/office/drawing/2014/main" id="{DA6CECC4-9503-7BBF-6867-3169F5589774}"/>
              </a:ext>
            </a:extLst>
          </p:cNvPr>
          <p:cNvSpPr txBox="1"/>
          <p:nvPr/>
        </p:nvSpPr>
        <p:spPr>
          <a:xfrm>
            <a:off x="9754167" y="4519711"/>
            <a:ext cx="1857600" cy="1323439"/>
          </a:xfrm>
          <a:prstGeom prst="rect">
            <a:avLst/>
          </a:prstGeom>
          <a:noFill/>
        </p:spPr>
        <p:txBody>
          <a:bodyPr wrap="square">
            <a:spAutoFit/>
          </a:bodyPr>
          <a:lstStyle/>
          <a:p>
            <a:pPr algn="ctr"/>
            <a:r>
              <a:rPr lang="en-GB" sz="1600" dirty="0">
                <a:solidFill>
                  <a:schemeClr val="bg1"/>
                </a:solidFill>
              </a:rPr>
              <a:t>“It has helped me realise what life at university would be like and furthered my aspirations.”</a:t>
            </a:r>
          </a:p>
        </p:txBody>
      </p:sp>
    </p:spTree>
    <p:extLst>
      <p:ext uri="{BB962C8B-B14F-4D97-AF65-F5344CB8AC3E}">
        <p14:creationId xmlns:p14="http://schemas.microsoft.com/office/powerpoint/2010/main" val="713766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C4DC-7B61-DDC8-1184-FD032F458BEC}"/>
            </a:ext>
          </a:extLst>
        </p:cNvPr>
        <p:cNvGrpSpPr/>
        <p:nvPr/>
      </p:nvGrpSpPr>
      <p:grpSpPr>
        <a:xfrm>
          <a:off x="0" y="0"/>
          <a:ext cx="0" cy="0"/>
          <a:chOff x="0" y="0"/>
          <a:chExt cx="0" cy="0"/>
        </a:xfrm>
      </p:grpSpPr>
      <p:sp>
        <p:nvSpPr>
          <p:cNvPr id="12" name="object 5">
            <a:extLst>
              <a:ext uri="{FF2B5EF4-FFF2-40B4-BE49-F238E27FC236}">
                <a16:creationId xmlns:a16="http://schemas.microsoft.com/office/drawing/2014/main" id="{2D0D0E01-C91E-B70F-9937-DAEB26705562}"/>
              </a:ext>
            </a:extLst>
          </p:cNvPr>
          <p:cNvSpPr/>
          <p:nvPr/>
        </p:nvSpPr>
        <p:spPr>
          <a:xfrm>
            <a:off x="106326" y="290614"/>
            <a:ext cx="7058045"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8F498E6-2498-9257-B367-F62FE1EB0475}"/>
              </a:ext>
            </a:extLst>
          </p:cNvPr>
          <p:cNvSpPr txBox="1"/>
          <p:nvPr/>
        </p:nvSpPr>
        <p:spPr>
          <a:xfrm>
            <a:off x="-1449" y="359925"/>
            <a:ext cx="7273594" cy="584775"/>
          </a:xfrm>
          <a:prstGeom prst="rect">
            <a:avLst/>
          </a:prstGeom>
          <a:noFill/>
        </p:spPr>
        <p:txBody>
          <a:bodyPr wrap="square">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kumimoji="0" lang="en-GB" sz="32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rPr>
              <a:t>UNIVERSITY COLLEGE BIRMINGHAM</a:t>
            </a:r>
          </a:p>
        </p:txBody>
      </p:sp>
      <p:sp>
        <p:nvSpPr>
          <p:cNvPr id="7" name="object 5">
            <a:extLst>
              <a:ext uri="{FF2B5EF4-FFF2-40B4-BE49-F238E27FC236}">
                <a16:creationId xmlns:a16="http://schemas.microsoft.com/office/drawing/2014/main" id="{8DCDD26D-F55A-63C0-437E-3E06F2D117B3}"/>
              </a:ext>
            </a:extLst>
          </p:cNvPr>
          <p:cNvSpPr/>
          <p:nvPr/>
        </p:nvSpPr>
        <p:spPr>
          <a:xfrm>
            <a:off x="106326" y="1244965"/>
            <a:ext cx="5969153"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1A49BE-2BDC-A3AC-C3CE-B7B5B9E8DA01}"/>
              </a:ext>
            </a:extLst>
          </p:cNvPr>
          <p:cNvSpPr txBox="1"/>
          <p:nvPr/>
        </p:nvSpPr>
        <p:spPr>
          <a:xfrm>
            <a:off x="213397" y="1300880"/>
            <a:ext cx="5755010" cy="584775"/>
          </a:xfrm>
          <a:prstGeom prst="rect">
            <a:avLst/>
          </a:prstGeom>
          <a:noFill/>
        </p:spPr>
        <p:txBody>
          <a:bodyPr wrap="square" lIns="91440" tIns="45720" rIns="91440" bIns="45720" anchor="t">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srgbClr val="633A8E"/>
                </a:solidFill>
                <a:latin typeface="Visby Round CF Bold"/>
                <a:cs typeface="Arial Black"/>
              </a:rPr>
              <a:t>STEP INTO HEALTH CAREERS</a:t>
            </a:r>
            <a:endParaRPr kumimoji="0" lang="en-GB" sz="3200" b="1" i="0" u="none" strike="noStrike" kern="1200" cap="none" spc="-4" normalizeH="0" baseline="0" noProof="0" dirty="0">
              <a:ln>
                <a:noFill/>
              </a:ln>
              <a:solidFill>
                <a:srgbClr val="633A8E"/>
              </a:solidFill>
              <a:effectLst/>
              <a:uLnTx/>
              <a:uFillTx/>
              <a:latin typeface="Visby Round CF Bold"/>
              <a:ea typeface="+mn-ea"/>
              <a:cs typeface="Arial Black"/>
            </a:endParaRPr>
          </a:p>
        </p:txBody>
      </p:sp>
      <p:pic>
        <p:nvPicPr>
          <p:cNvPr id="51" name="Picture 50" descr="Shape, circle&#10;&#10;Description automatically generated">
            <a:extLst>
              <a:ext uri="{FF2B5EF4-FFF2-40B4-BE49-F238E27FC236}">
                <a16:creationId xmlns:a16="http://schemas.microsoft.com/office/drawing/2014/main" id="{99D75096-B0DF-11F0-D815-4470A122E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399" y="4026601"/>
            <a:ext cx="2394649" cy="2394649"/>
          </a:xfrm>
          <a:prstGeom prst="rect">
            <a:avLst/>
          </a:prstGeom>
        </p:spPr>
      </p:pic>
      <p:pic>
        <p:nvPicPr>
          <p:cNvPr id="52" name="Picture 51" descr="Shape, circle&#10;&#10;Description automatically generated">
            <a:extLst>
              <a:ext uri="{FF2B5EF4-FFF2-40B4-BE49-F238E27FC236}">
                <a16:creationId xmlns:a16="http://schemas.microsoft.com/office/drawing/2014/main" id="{433EABC7-D565-484A-0126-2C60B1AD7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132" y="4026602"/>
            <a:ext cx="2394649" cy="2394649"/>
          </a:xfrm>
          <a:prstGeom prst="rect">
            <a:avLst/>
          </a:prstGeom>
        </p:spPr>
      </p:pic>
      <p:pic>
        <p:nvPicPr>
          <p:cNvPr id="53" name="Picture 52" descr="Shape, circle&#10;&#10;Description automatically generated">
            <a:extLst>
              <a:ext uri="{FF2B5EF4-FFF2-40B4-BE49-F238E27FC236}">
                <a16:creationId xmlns:a16="http://schemas.microsoft.com/office/drawing/2014/main" id="{1C7913FD-AC10-83E6-F8E3-29FB70B1E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76" y="4033012"/>
            <a:ext cx="2394649" cy="2394649"/>
          </a:xfrm>
          <a:prstGeom prst="rect">
            <a:avLst/>
          </a:prstGeom>
        </p:spPr>
      </p:pic>
      <p:pic>
        <p:nvPicPr>
          <p:cNvPr id="54" name="Picture 53" descr="Shape, circle&#10;&#10;Description automatically generated">
            <a:extLst>
              <a:ext uri="{FF2B5EF4-FFF2-40B4-BE49-F238E27FC236}">
                <a16:creationId xmlns:a16="http://schemas.microsoft.com/office/drawing/2014/main" id="{0F84E7FD-EC52-94A9-0678-D88C1E722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34" y="3003502"/>
            <a:ext cx="3699543" cy="3699543"/>
          </a:xfrm>
          <a:prstGeom prst="rect">
            <a:avLst/>
          </a:prstGeom>
        </p:spPr>
      </p:pic>
      <p:cxnSp>
        <p:nvCxnSpPr>
          <p:cNvPr id="55" name="Straight Connector 54">
            <a:extLst>
              <a:ext uri="{FF2B5EF4-FFF2-40B4-BE49-F238E27FC236}">
                <a16:creationId xmlns:a16="http://schemas.microsoft.com/office/drawing/2014/main" id="{57FE89F2-FB82-9BC0-886C-665E210B8CB7}"/>
              </a:ext>
            </a:extLst>
          </p:cNvPr>
          <p:cNvCxnSpPr>
            <a:cxnSpLocks/>
          </p:cNvCxnSpPr>
          <p:nvPr/>
        </p:nvCxnSpPr>
        <p:spPr>
          <a:xfrm>
            <a:off x="3557138" y="5231064"/>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1A3E24-C6AE-9B48-70B7-9F8C9B655D25}"/>
              </a:ext>
            </a:extLst>
          </p:cNvPr>
          <p:cNvCxnSpPr>
            <a:cxnSpLocks/>
          </p:cNvCxnSpPr>
          <p:nvPr/>
        </p:nvCxnSpPr>
        <p:spPr>
          <a:xfrm flipV="1">
            <a:off x="8818070" y="5261951"/>
            <a:ext cx="986613" cy="131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18C8B7A-FB56-707F-7F08-915F79D2A950}"/>
              </a:ext>
            </a:extLst>
          </p:cNvPr>
          <p:cNvCxnSpPr>
            <a:cxnSpLocks/>
          </p:cNvCxnSpPr>
          <p:nvPr/>
        </p:nvCxnSpPr>
        <p:spPr>
          <a:xfrm flipV="1">
            <a:off x="6205951" y="5226196"/>
            <a:ext cx="958420" cy="9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58" name="Picture 57" descr="Icon&#10;&#10;Description automatically generated">
            <a:extLst>
              <a:ext uri="{FF2B5EF4-FFF2-40B4-BE49-F238E27FC236}">
                <a16:creationId xmlns:a16="http://schemas.microsoft.com/office/drawing/2014/main" id="{FA555D86-7A8D-B818-B4C5-29FDE1DEE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369" y="4924947"/>
            <a:ext cx="597967" cy="597967"/>
          </a:xfrm>
          <a:prstGeom prst="rect">
            <a:avLst/>
          </a:prstGeom>
        </p:spPr>
      </p:pic>
      <p:pic>
        <p:nvPicPr>
          <p:cNvPr id="59" name="Picture 58" descr="Icon&#10;&#10;Description automatically generated">
            <a:extLst>
              <a:ext uri="{FF2B5EF4-FFF2-40B4-BE49-F238E27FC236}">
                <a16:creationId xmlns:a16="http://schemas.microsoft.com/office/drawing/2014/main" id="{B097B812-A947-33F6-7029-28722481D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337" y="4931358"/>
            <a:ext cx="597967" cy="597967"/>
          </a:xfrm>
          <a:prstGeom prst="rect">
            <a:avLst/>
          </a:prstGeom>
        </p:spPr>
      </p:pic>
      <p:pic>
        <p:nvPicPr>
          <p:cNvPr id="60" name="Picture 59" descr="Icon&#10;&#10;Description automatically generated">
            <a:extLst>
              <a:ext uri="{FF2B5EF4-FFF2-40B4-BE49-F238E27FC236}">
                <a16:creationId xmlns:a16="http://schemas.microsoft.com/office/drawing/2014/main" id="{A9E2D23D-98C8-79D2-078A-9D5D496CC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965" y="4976091"/>
            <a:ext cx="597967" cy="597967"/>
          </a:xfrm>
          <a:prstGeom prst="rect">
            <a:avLst/>
          </a:prstGeom>
        </p:spPr>
      </p:pic>
      <p:sp>
        <p:nvSpPr>
          <p:cNvPr id="61" name="TextBox 60">
            <a:extLst>
              <a:ext uri="{FF2B5EF4-FFF2-40B4-BE49-F238E27FC236}">
                <a16:creationId xmlns:a16="http://schemas.microsoft.com/office/drawing/2014/main" id="{C8938F97-F3ED-E2BD-DA2C-59ECE314070B}"/>
              </a:ext>
            </a:extLst>
          </p:cNvPr>
          <p:cNvSpPr txBox="1"/>
          <p:nvPr/>
        </p:nvSpPr>
        <p:spPr>
          <a:xfrm>
            <a:off x="4459681" y="4876393"/>
            <a:ext cx="1860666" cy="707886"/>
          </a:xfrm>
          <a:prstGeom prst="rect">
            <a:avLst/>
          </a:prstGeom>
          <a:noFill/>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rPr>
              <a:t>Non - Residential</a:t>
            </a:r>
            <a:endParaRPr lang="en-GB"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2" name="TextBox 61">
            <a:extLst>
              <a:ext uri="{FF2B5EF4-FFF2-40B4-BE49-F238E27FC236}">
                <a16:creationId xmlns:a16="http://schemas.microsoft.com/office/drawing/2014/main" id="{51200B30-98C9-3EB7-CD00-9B2F599E3A5F}"/>
              </a:ext>
            </a:extLst>
          </p:cNvPr>
          <p:cNvSpPr txBox="1"/>
          <p:nvPr/>
        </p:nvSpPr>
        <p:spPr>
          <a:xfrm>
            <a:off x="7034565" y="4837924"/>
            <a:ext cx="1940969" cy="923330"/>
          </a:xfrm>
          <a:prstGeom prst="rect">
            <a:avLst/>
          </a:prstGeom>
          <a:noFill/>
        </p:spPr>
        <p:txBody>
          <a:bodyPr wrap="square" lIns="91440" tIns="45720" rIns="91440" bIns="45720" anchor="t">
            <a:spAutoFit/>
          </a:bodyP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Wednesday</a:t>
            </a:r>
          </a:p>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8th – Friday 10th July 2026</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3" name="TextBox 62">
            <a:extLst>
              <a:ext uri="{FF2B5EF4-FFF2-40B4-BE49-F238E27FC236}">
                <a16:creationId xmlns:a16="http://schemas.microsoft.com/office/drawing/2014/main" id="{87133890-F386-D239-66D2-40240C788B6D}"/>
              </a:ext>
            </a:extLst>
          </p:cNvPr>
          <p:cNvSpPr txBox="1"/>
          <p:nvPr/>
        </p:nvSpPr>
        <p:spPr>
          <a:xfrm>
            <a:off x="9684924" y="4562208"/>
            <a:ext cx="1903264" cy="1323439"/>
          </a:xfrm>
          <a:prstGeom prst="rect">
            <a:avLst/>
          </a:prstGeom>
          <a:noFill/>
        </p:spPr>
        <p:txBody>
          <a:bodyPr wrap="square">
            <a:spAutoFit/>
          </a:bodyPr>
          <a:lstStyle/>
          <a:p>
            <a:pPr algn="ctr"/>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“I enjoyed everything and the whole experience has boosted my confidence.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24" name="TextBox 1023">
            <a:extLst>
              <a:ext uri="{FF2B5EF4-FFF2-40B4-BE49-F238E27FC236}">
                <a16:creationId xmlns:a16="http://schemas.microsoft.com/office/drawing/2014/main" id="{37FC6375-AE83-68E6-3F8B-0FD6D9F3A706}"/>
              </a:ext>
            </a:extLst>
          </p:cNvPr>
          <p:cNvSpPr txBox="1"/>
          <p:nvPr/>
        </p:nvSpPr>
        <p:spPr>
          <a:xfrm>
            <a:off x="760138" y="3743848"/>
            <a:ext cx="2691613" cy="2308324"/>
          </a:xfrm>
          <a:prstGeom prst="rect">
            <a:avLst/>
          </a:prstGeom>
          <a:noFill/>
        </p:spPr>
        <p:txBody>
          <a:bodyPr wrap="square" rtlCol="0">
            <a:spAutoFit/>
          </a:bodyP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Hands on experience of healthcare professions such as </a:t>
            </a: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Physiotherapy, Paramedic Science, Adult Nursing, Mental Health Nursing, Psychology and Dietetics.</a:t>
            </a:r>
            <a:endParaRPr lang="en-GB" sz="2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076" name="Picture 4">
            <a:extLst>
              <a:ext uri="{FF2B5EF4-FFF2-40B4-BE49-F238E27FC236}">
                <a16:creationId xmlns:a16="http://schemas.microsoft.com/office/drawing/2014/main" id="{816805AB-4037-D683-4CA8-15F3C34E8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216" y="672356"/>
            <a:ext cx="3188928" cy="3188928"/>
          </a:xfrm>
          <a:prstGeom prst="rect">
            <a:avLst/>
          </a:prstGeom>
          <a:noFill/>
          <a:ln w="76200">
            <a:solidFill>
              <a:srgbClr val="E6007E"/>
            </a:solidFill>
          </a:ln>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9B157C5D-21F4-353A-1622-26A00D460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730" y="63550"/>
            <a:ext cx="2203270" cy="2203270"/>
          </a:xfrm>
          <a:prstGeom prst="rect">
            <a:avLst/>
          </a:prstGeom>
        </p:spPr>
      </p:pic>
    </p:spTree>
    <p:extLst>
      <p:ext uri="{BB962C8B-B14F-4D97-AF65-F5344CB8AC3E}">
        <p14:creationId xmlns:p14="http://schemas.microsoft.com/office/powerpoint/2010/main" val="196813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05FF-54E3-6DB8-9A37-159A8FA90D0B}"/>
            </a:ext>
          </a:extLst>
        </p:cNvPr>
        <p:cNvGrpSpPr/>
        <p:nvPr/>
      </p:nvGrpSpPr>
      <p:grpSpPr>
        <a:xfrm>
          <a:off x="0" y="0"/>
          <a:ext cx="0" cy="0"/>
          <a:chOff x="0" y="0"/>
          <a:chExt cx="0" cy="0"/>
        </a:xfrm>
      </p:grpSpPr>
      <p:sp>
        <p:nvSpPr>
          <p:cNvPr id="12" name="object 5">
            <a:extLst>
              <a:ext uri="{FF2B5EF4-FFF2-40B4-BE49-F238E27FC236}">
                <a16:creationId xmlns:a16="http://schemas.microsoft.com/office/drawing/2014/main" id="{7C6C6C6B-FBE8-DDD8-97B1-5C0A28C43096}"/>
              </a:ext>
            </a:extLst>
          </p:cNvPr>
          <p:cNvSpPr/>
          <p:nvPr/>
        </p:nvSpPr>
        <p:spPr>
          <a:xfrm>
            <a:off x="106326" y="290694"/>
            <a:ext cx="6469455"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841C32-63A4-6930-5E99-1E5F9D06DC69}"/>
              </a:ext>
            </a:extLst>
          </p:cNvPr>
          <p:cNvSpPr txBox="1"/>
          <p:nvPr/>
        </p:nvSpPr>
        <p:spPr>
          <a:xfrm>
            <a:off x="106326" y="357985"/>
            <a:ext cx="6294979" cy="584775"/>
          </a:xfrm>
          <a:prstGeom prst="rect">
            <a:avLst/>
          </a:prstGeom>
          <a:solidFill>
            <a:srgbClr val="E6007E"/>
          </a:solidFill>
          <a:ln>
            <a:solidFill>
              <a:srgbClr val="E6007E"/>
            </a:solidFill>
          </a:ln>
        </p:spPr>
        <p:txBody>
          <a:bodyPr wrap="square">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prstClr val="white"/>
                </a:solidFill>
                <a:latin typeface="Visby Round CF Bold" panose="00000800000000000000" pitchFamily="50" charset="0"/>
                <a:cs typeface="Arial Black"/>
              </a:rPr>
              <a:t>BIRMINGHAM CITY UNIVERSITY</a:t>
            </a:r>
            <a:endParaRPr kumimoji="0" lang="en-GB" sz="32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endParaRPr>
          </a:p>
        </p:txBody>
      </p:sp>
      <p:sp>
        <p:nvSpPr>
          <p:cNvPr id="7" name="object 5">
            <a:extLst>
              <a:ext uri="{FF2B5EF4-FFF2-40B4-BE49-F238E27FC236}">
                <a16:creationId xmlns:a16="http://schemas.microsoft.com/office/drawing/2014/main" id="{1391F01D-2CDD-92AB-BFE8-7E1A9DF6FF29}"/>
              </a:ext>
            </a:extLst>
          </p:cNvPr>
          <p:cNvSpPr/>
          <p:nvPr/>
        </p:nvSpPr>
        <p:spPr>
          <a:xfrm>
            <a:off x="106326" y="1244965"/>
            <a:ext cx="5969153" cy="1175740"/>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54777D6-41D0-8A07-8B75-843479667FE2}"/>
              </a:ext>
            </a:extLst>
          </p:cNvPr>
          <p:cNvSpPr txBox="1"/>
          <p:nvPr/>
        </p:nvSpPr>
        <p:spPr>
          <a:xfrm>
            <a:off x="213397" y="1300880"/>
            <a:ext cx="5755010" cy="1077218"/>
          </a:xfrm>
          <a:prstGeom prst="rect">
            <a:avLst/>
          </a:prstGeom>
          <a:noFill/>
        </p:spPr>
        <p:txBody>
          <a:bodyPr wrap="square" lIns="91440" tIns="45720" rIns="91440" bIns="45720" anchor="t">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kumimoji="0" lang="en-GB" sz="3200" b="1" i="0" u="none" strike="noStrike" kern="1200" cap="none" spc="-4" normalizeH="0" baseline="0" noProof="0" dirty="0">
                <a:ln>
                  <a:noFill/>
                </a:ln>
                <a:solidFill>
                  <a:srgbClr val="633A8E"/>
                </a:solidFill>
                <a:effectLst/>
                <a:uLnTx/>
                <a:uFillTx/>
                <a:latin typeface="Visby Round CF Bold"/>
                <a:ea typeface="+mn-ea"/>
                <a:cs typeface="Arial Black"/>
              </a:rPr>
              <a:t>BEYOND THE FIELD: PATHWAYS IN SPORT</a:t>
            </a:r>
          </a:p>
        </p:txBody>
      </p:sp>
      <p:pic>
        <p:nvPicPr>
          <p:cNvPr id="4" name="Picture 3" descr="Shape, circle&#10;&#10;Description automatically generated">
            <a:extLst>
              <a:ext uri="{FF2B5EF4-FFF2-40B4-BE49-F238E27FC236}">
                <a16:creationId xmlns:a16="http://schemas.microsoft.com/office/drawing/2014/main" id="{0796C60D-C9EC-D993-A425-981A3123F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399" y="3952860"/>
            <a:ext cx="2394649" cy="2394649"/>
          </a:xfrm>
          <a:prstGeom prst="rect">
            <a:avLst/>
          </a:prstGeom>
        </p:spPr>
      </p:pic>
      <p:pic>
        <p:nvPicPr>
          <p:cNvPr id="5" name="Picture 4" descr="Shape, circle&#10;&#10;Description automatically generated">
            <a:extLst>
              <a:ext uri="{FF2B5EF4-FFF2-40B4-BE49-F238E27FC236}">
                <a16:creationId xmlns:a16="http://schemas.microsoft.com/office/drawing/2014/main" id="{F395AAC7-8F34-2116-68A2-E7DB2DE53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132" y="3952861"/>
            <a:ext cx="2394649" cy="2394649"/>
          </a:xfrm>
          <a:prstGeom prst="rect">
            <a:avLst/>
          </a:prstGeom>
        </p:spPr>
      </p:pic>
      <p:pic>
        <p:nvPicPr>
          <p:cNvPr id="6" name="Picture 5" descr="Shape, circle&#10;&#10;Description automatically generated">
            <a:extLst>
              <a:ext uri="{FF2B5EF4-FFF2-40B4-BE49-F238E27FC236}">
                <a16:creationId xmlns:a16="http://schemas.microsoft.com/office/drawing/2014/main" id="{D8F11FE0-F5FF-FC89-6A95-8892281AE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76" y="3959271"/>
            <a:ext cx="2394649" cy="2394649"/>
          </a:xfrm>
          <a:prstGeom prst="rect">
            <a:avLst/>
          </a:prstGeom>
        </p:spPr>
      </p:pic>
      <p:pic>
        <p:nvPicPr>
          <p:cNvPr id="9" name="Picture 8" descr="Shape, circle&#10;&#10;Description automatically generated">
            <a:extLst>
              <a:ext uri="{FF2B5EF4-FFF2-40B4-BE49-F238E27FC236}">
                <a16:creationId xmlns:a16="http://schemas.microsoft.com/office/drawing/2014/main" id="{0E5F634C-99FA-4E98-EF64-A341278BC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59" y="2997089"/>
            <a:ext cx="3699543" cy="3699543"/>
          </a:xfrm>
          <a:prstGeom prst="rect">
            <a:avLst/>
          </a:prstGeom>
        </p:spPr>
      </p:pic>
      <p:cxnSp>
        <p:nvCxnSpPr>
          <p:cNvPr id="10" name="Straight Connector 9">
            <a:extLst>
              <a:ext uri="{FF2B5EF4-FFF2-40B4-BE49-F238E27FC236}">
                <a16:creationId xmlns:a16="http://schemas.microsoft.com/office/drawing/2014/main" id="{72546671-0E11-4833-D4F7-59799648954B}"/>
              </a:ext>
            </a:extLst>
          </p:cNvPr>
          <p:cNvCxnSpPr>
            <a:cxnSpLocks/>
          </p:cNvCxnSpPr>
          <p:nvPr/>
        </p:nvCxnSpPr>
        <p:spPr>
          <a:xfrm>
            <a:off x="3557138" y="5157323"/>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4F6879-6705-AB7D-BEED-B8D8063610B7}"/>
              </a:ext>
            </a:extLst>
          </p:cNvPr>
          <p:cNvCxnSpPr>
            <a:cxnSpLocks/>
          </p:cNvCxnSpPr>
          <p:nvPr/>
        </p:nvCxnSpPr>
        <p:spPr>
          <a:xfrm flipV="1">
            <a:off x="8818070" y="5188210"/>
            <a:ext cx="986613" cy="131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06D44C-C2B8-186D-EF9D-0B67B4CC4B0C}"/>
              </a:ext>
            </a:extLst>
          </p:cNvPr>
          <p:cNvCxnSpPr>
            <a:cxnSpLocks/>
          </p:cNvCxnSpPr>
          <p:nvPr/>
        </p:nvCxnSpPr>
        <p:spPr>
          <a:xfrm flipV="1">
            <a:off x="6205951" y="5152455"/>
            <a:ext cx="958420" cy="9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15" name="Picture 14" descr="Icon&#10;&#10;Description automatically generated">
            <a:extLst>
              <a:ext uri="{FF2B5EF4-FFF2-40B4-BE49-F238E27FC236}">
                <a16:creationId xmlns:a16="http://schemas.microsoft.com/office/drawing/2014/main" id="{79B9F374-858E-2CF6-9D04-2FF433BC0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369" y="4851206"/>
            <a:ext cx="597967" cy="597967"/>
          </a:xfrm>
          <a:prstGeom prst="rect">
            <a:avLst/>
          </a:prstGeom>
        </p:spPr>
      </p:pic>
      <p:pic>
        <p:nvPicPr>
          <p:cNvPr id="16" name="Picture 15" descr="Icon&#10;&#10;Description automatically generated">
            <a:extLst>
              <a:ext uri="{FF2B5EF4-FFF2-40B4-BE49-F238E27FC236}">
                <a16:creationId xmlns:a16="http://schemas.microsoft.com/office/drawing/2014/main" id="{94F886CE-3B65-019A-B7B6-2E892B0FE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337" y="4857617"/>
            <a:ext cx="597967" cy="597967"/>
          </a:xfrm>
          <a:prstGeom prst="rect">
            <a:avLst/>
          </a:prstGeom>
        </p:spPr>
      </p:pic>
      <p:pic>
        <p:nvPicPr>
          <p:cNvPr id="17" name="Picture 16" descr="Icon&#10;&#10;Description automatically generated">
            <a:extLst>
              <a:ext uri="{FF2B5EF4-FFF2-40B4-BE49-F238E27FC236}">
                <a16:creationId xmlns:a16="http://schemas.microsoft.com/office/drawing/2014/main" id="{255A126D-A5CE-1449-8AE0-C9DBCF2C0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965" y="4902350"/>
            <a:ext cx="597967" cy="597967"/>
          </a:xfrm>
          <a:prstGeom prst="rect">
            <a:avLst/>
          </a:prstGeom>
        </p:spPr>
      </p:pic>
      <p:sp>
        <p:nvSpPr>
          <p:cNvPr id="18" name="TextBox 17">
            <a:extLst>
              <a:ext uri="{FF2B5EF4-FFF2-40B4-BE49-F238E27FC236}">
                <a16:creationId xmlns:a16="http://schemas.microsoft.com/office/drawing/2014/main" id="{B8EEA724-B37E-DD4C-D7AA-50EA2C4508E0}"/>
              </a:ext>
            </a:extLst>
          </p:cNvPr>
          <p:cNvSpPr txBox="1"/>
          <p:nvPr/>
        </p:nvSpPr>
        <p:spPr>
          <a:xfrm>
            <a:off x="4499410" y="4980910"/>
            <a:ext cx="1764292" cy="400110"/>
          </a:xfrm>
          <a:prstGeom prst="rect">
            <a:avLst/>
          </a:prstGeom>
          <a:noFill/>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rPr>
              <a:t>Residential</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042EEAC8-4C39-4D5D-01F5-2709EB4C2AE0}"/>
              </a:ext>
            </a:extLst>
          </p:cNvPr>
          <p:cNvSpPr txBox="1"/>
          <p:nvPr/>
        </p:nvSpPr>
        <p:spPr>
          <a:xfrm>
            <a:off x="7034565" y="4764183"/>
            <a:ext cx="1940969" cy="923330"/>
          </a:xfrm>
          <a:prstGeom prst="rect">
            <a:avLst/>
          </a:prstGeom>
          <a:noFill/>
        </p:spPr>
        <p:txBody>
          <a:bodyPr wrap="square" lIns="91440" tIns="45720" rIns="91440" bIns="45720" anchor="t">
            <a:spAutoFit/>
          </a:bodyPr>
          <a:lstStyle/>
          <a:p>
            <a:pPr algn="ctr"/>
            <a:r>
              <a:rPr lang="en-GB" dirty="0">
                <a:solidFill>
                  <a:schemeClr val="bg1"/>
                </a:solidFill>
                <a:latin typeface="Roboto"/>
                <a:ea typeface="+mn-lt"/>
                <a:cs typeface="+mn-lt"/>
              </a:rPr>
              <a:t>Tuesday </a:t>
            </a:r>
          </a:p>
          <a:p>
            <a:pPr algn="ctr"/>
            <a:r>
              <a:rPr lang="en-GB" dirty="0">
                <a:solidFill>
                  <a:schemeClr val="bg1"/>
                </a:solidFill>
                <a:latin typeface="Roboto"/>
                <a:ea typeface="+mn-lt"/>
                <a:cs typeface="+mn-lt"/>
              </a:rPr>
              <a:t>7th - Thursday 9th July 2026</a:t>
            </a:r>
            <a:endParaRPr lang="en-GB" dirty="0">
              <a:solidFill>
                <a:schemeClr val="bg1"/>
              </a:solidFill>
              <a:latin typeface="Roboto"/>
              <a:ea typeface="Roboto"/>
              <a:cs typeface="Roboto"/>
            </a:endParaRPr>
          </a:p>
        </p:txBody>
      </p:sp>
      <p:sp>
        <p:nvSpPr>
          <p:cNvPr id="20" name="TextBox 19">
            <a:extLst>
              <a:ext uri="{FF2B5EF4-FFF2-40B4-BE49-F238E27FC236}">
                <a16:creationId xmlns:a16="http://schemas.microsoft.com/office/drawing/2014/main" id="{3F75FF16-A6CD-591E-B4FC-9D45445A41D7}"/>
              </a:ext>
            </a:extLst>
          </p:cNvPr>
          <p:cNvSpPr txBox="1"/>
          <p:nvPr/>
        </p:nvSpPr>
        <p:spPr>
          <a:xfrm>
            <a:off x="9684924" y="4488467"/>
            <a:ext cx="1903264" cy="1415772"/>
          </a:xfrm>
          <a:prstGeom prst="rect">
            <a:avLst/>
          </a:prstGeom>
          <a:noFill/>
        </p:spPr>
        <p:txBody>
          <a:bodyPr wrap="square" lIns="91440" tIns="45720" rIns="91440" bIns="45720" anchor="t">
            <a:spAutoFit/>
          </a:bodyPr>
          <a:lstStyle/>
          <a:p>
            <a:pPr algn="ctr"/>
            <a:r>
              <a:rPr lang="en-GB" sz="1600" dirty="0">
                <a:solidFill>
                  <a:schemeClr val="bg1"/>
                </a:solidFill>
                <a:latin typeface="Roboto"/>
                <a:ea typeface="Roboto"/>
                <a:cs typeface="Roboto"/>
              </a:rPr>
              <a:t>“</a:t>
            </a:r>
            <a:r>
              <a:rPr lang="en-GB" sz="1400" dirty="0">
                <a:solidFill>
                  <a:schemeClr val="bg1"/>
                </a:solidFill>
                <a:latin typeface="Roboto"/>
                <a:ea typeface="Roboto"/>
                <a:cs typeface="Roboto"/>
              </a:rPr>
              <a:t>The team made us feel really comfortable and we got a really good feel as to what university could be like.”</a:t>
            </a:r>
            <a:endParaRPr lang="en-GB"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53738B82-DA62-1865-17DC-A16E641C2507}"/>
              </a:ext>
            </a:extLst>
          </p:cNvPr>
          <p:cNvSpPr txBox="1"/>
          <p:nvPr/>
        </p:nvSpPr>
        <p:spPr>
          <a:xfrm>
            <a:off x="720066" y="3892756"/>
            <a:ext cx="2782108" cy="2246769"/>
          </a:xfrm>
          <a:prstGeom prst="rect">
            <a:avLst/>
          </a:prstGeom>
          <a:noFill/>
        </p:spPr>
        <p:txBody>
          <a:bodyPr wrap="square" rtlCol="0">
            <a:spAutoFit/>
          </a:bodyPr>
          <a:lstStyle/>
          <a:p>
            <a:pPr algn="ct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Step into the world of sport — from </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Coaching and Science </a:t>
            </a: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to </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Media and Business</a:t>
            </a: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 Explore what studying sport at university could look like.</a:t>
            </a:r>
          </a:p>
        </p:txBody>
      </p:sp>
      <p:pic>
        <p:nvPicPr>
          <p:cNvPr id="4100" name="Picture 4" descr="Sports Business and Entrepreneurship - BA(Hons) - UWE Bristol: Courses">
            <a:extLst>
              <a:ext uri="{FF2B5EF4-FFF2-40B4-BE49-F238E27FC236}">
                <a16:creationId xmlns:a16="http://schemas.microsoft.com/office/drawing/2014/main" id="{AAB3802B-7734-3863-0EA4-C20557EE2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989" y="412194"/>
            <a:ext cx="4272064" cy="2922991"/>
          </a:xfrm>
          <a:prstGeom prst="rect">
            <a:avLst/>
          </a:prstGeom>
          <a:noFill/>
          <a:ln w="76200">
            <a:solidFill>
              <a:srgbClr val="E6007E"/>
            </a:solidFill>
          </a:ln>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A8E04235-BBB9-3A6C-4CA4-4D9A65C67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2403" y="1873689"/>
            <a:ext cx="2203271" cy="2203271"/>
          </a:xfrm>
          <a:prstGeom prst="rect">
            <a:avLst/>
          </a:prstGeom>
        </p:spPr>
      </p:pic>
    </p:spTree>
    <p:extLst>
      <p:ext uri="{BB962C8B-B14F-4D97-AF65-F5344CB8AC3E}">
        <p14:creationId xmlns:p14="http://schemas.microsoft.com/office/powerpoint/2010/main" val="1478765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4A9FC-19E3-A13B-6387-ED8510D14754}"/>
            </a:ext>
          </a:extLst>
        </p:cNvPr>
        <p:cNvGrpSpPr/>
        <p:nvPr/>
      </p:nvGrpSpPr>
      <p:grpSpPr>
        <a:xfrm>
          <a:off x="0" y="0"/>
          <a:ext cx="0" cy="0"/>
          <a:chOff x="0" y="0"/>
          <a:chExt cx="0" cy="0"/>
        </a:xfrm>
      </p:grpSpPr>
      <p:sp>
        <p:nvSpPr>
          <p:cNvPr id="12" name="object 5">
            <a:extLst>
              <a:ext uri="{FF2B5EF4-FFF2-40B4-BE49-F238E27FC236}">
                <a16:creationId xmlns:a16="http://schemas.microsoft.com/office/drawing/2014/main" id="{CF829625-D02A-F955-11DB-895495D913CE}"/>
              </a:ext>
            </a:extLst>
          </p:cNvPr>
          <p:cNvSpPr/>
          <p:nvPr/>
        </p:nvSpPr>
        <p:spPr>
          <a:xfrm>
            <a:off x="106326" y="290694"/>
            <a:ext cx="6147706"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E3E1135-BD28-1F08-5802-8F38DF0C8251}"/>
              </a:ext>
            </a:extLst>
          </p:cNvPr>
          <p:cNvSpPr txBox="1"/>
          <p:nvPr/>
        </p:nvSpPr>
        <p:spPr>
          <a:xfrm>
            <a:off x="175080" y="359751"/>
            <a:ext cx="6010198" cy="584775"/>
          </a:xfrm>
          <a:prstGeom prst="rect">
            <a:avLst/>
          </a:prstGeom>
          <a:solidFill>
            <a:srgbClr val="E6007E"/>
          </a:solidFill>
          <a:ln>
            <a:solidFill>
              <a:srgbClr val="E6007E"/>
            </a:solidFill>
          </a:ln>
        </p:spPr>
        <p:txBody>
          <a:bodyPr wrap="square">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prstClr val="white"/>
                </a:solidFill>
                <a:latin typeface="Visby Round CF Bold" panose="00000800000000000000" pitchFamily="50" charset="0"/>
                <a:cs typeface="Arial Black"/>
              </a:rPr>
              <a:t>UNIVERSITY OF WORCESTER</a:t>
            </a:r>
            <a:endParaRPr kumimoji="0" lang="en-GB" sz="32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endParaRPr>
          </a:p>
        </p:txBody>
      </p:sp>
      <p:sp>
        <p:nvSpPr>
          <p:cNvPr id="7" name="object 5">
            <a:extLst>
              <a:ext uri="{FF2B5EF4-FFF2-40B4-BE49-F238E27FC236}">
                <a16:creationId xmlns:a16="http://schemas.microsoft.com/office/drawing/2014/main" id="{61EEE568-2DCC-99A0-21B6-70999B757C18}"/>
              </a:ext>
            </a:extLst>
          </p:cNvPr>
          <p:cNvSpPr/>
          <p:nvPr/>
        </p:nvSpPr>
        <p:spPr>
          <a:xfrm>
            <a:off x="106326" y="1244965"/>
            <a:ext cx="5969153" cy="761829"/>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A3479F64-6840-A518-CA4D-EF8D2B6549BF}"/>
              </a:ext>
            </a:extLst>
          </p:cNvPr>
          <p:cNvSpPr txBox="1"/>
          <p:nvPr/>
        </p:nvSpPr>
        <p:spPr>
          <a:xfrm>
            <a:off x="213397" y="1300880"/>
            <a:ext cx="5755010" cy="584775"/>
          </a:xfrm>
          <a:prstGeom prst="rect">
            <a:avLst/>
          </a:prstGeom>
          <a:noFill/>
        </p:spPr>
        <p:txBody>
          <a:bodyPr wrap="square" lIns="91440" tIns="45720" rIns="91440" bIns="45720" anchor="t">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kumimoji="0" lang="en-GB" sz="3200" b="1" i="0" u="none" strike="noStrike" kern="1200" cap="none" spc="-4" normalizeH="0" baseline="0" noProof="0" dirty="0">
                <a:ln>
                  <a:noFill/>
                </a:ln>
                <a:solidFill>
                  <a:srgbClr val="633A8E"/>
                </a:solidFill>
                <a:effectLst/>
                <a:uLnTx/>
                <a:uFillTx/>
                <a:latin typeface="Visby Round CF Bold"/>
                <a:ea typeface="+mn-ea"/>
                <a:cs typeface="Arial Black"/>
              </a:rPr>
              <a:t>THE MIND OF A CRIMINAL</a:t>
            </a:r>
          </a:p>
        </p:txBody>
      </p:sp>
      <p:pic>
        <p:nvPicPr>
          <p:cNvPr id="5122" name="Picture 2">
            <a:extLst>
              <a:ext uri="{FF2B5EF4-FFF2-40B4-BE49-F238E27FC236}">
                <a16:creationId xmlns:a16="http://schemas.microsoft.com/office/drawing/2014/main" id="{4D9B3D3F-D6A2-36E2-D0D1-EE55A2556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337" y="1110711"/>
            <a:ext cx="3860062" cy="2534774"/>
          </a:xfrm>
          <a:prstGeom prst="rect">
            <a:avLst/>
          </a:prstGeom>
          <a:noFill/>
          <a:ln w="76200">
            <a:solidFill>
              <a:srgbClr val="C7DC4B"/>
            </a:solidFill>
          </a:ln>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with low confidence">
            <a:extLst>
              <a:ext uri="{FF2B5EF4-FFF2-40B4-BE49-F238E27FC236}">
                <a16:creationId xmlns:a16="http://schemas.microsoft.com/office/drawing/2014/main" id="{2E9C215A-3A36-D5CF-C7A0-AB4B95E91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3529" y="624552"/>
            <a:ext cx="2203270" cy="2203270"/>
          </a:xfrm>
          <a:prstGeom prst="rect">
            <a:avLst/>
          </a:prstGeom>
        </p:spPr>
      </p:pic>
      <p:pic>
        <p:nvPicPr>
          <p:cNvPr id="22" name="Picture 21" descr="Shape, circle&#10;&#10;Description automatically generated">
            <a:extLst>
              <a:ext uri="{FF2B5EF4-FFF2-40B4-BE49-F238E27FC236}">
                <a16:creationId xmlns:a16="http://schemas.microsoft.com/office/drawing/2014/main" id="{A967765E-3FEF-1FBF-8841-54EF88DFF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0" y="3964589"/>
            <a:ext cx="2394649" cy="2394649"/>
          </a:xfrm>
          <a:prstGeom prst="rect">
            <a:avLst/>
          </a:prstGeom>
        </p:spPr>
      </p:pic>
      <p:pic>
        <p:nvPicPr>
          <p:cNvPr id="23" name="Picture 22" descr="Shape, circle&#10;&#10;Description automatically generated">
            <a:extLst>
              <a:ext uri="{FF2B5EF4-FFF2-40B4-BE49-F238E27FC236}">
                <a16:creationId xmlns:a16="http://schemas.microsoft.com/office/drawing/2014/main" id="{FAF65A6A-14FC-47FC-F8D4-CC187A69A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8990" y="3983398"/>
            <a:ext cx="2394649" cy="2394649"/>
          </a:xfrm>
          <a:prstGeom prst="rect">
            <a:avLst/>
          </a:prstGeom>
        </p:spPr>
      </p:pic>
      <p:pic>
        <p:nvPicPr>
          <p:cNvPr id="25" name="Picture 24" descr="Shape, circle&#10;&#10;Description automatically generated">
            <a:extLst>
              <a:ext uri="{FF2B5EF4-FFF2-40B4-BE49-F238E27FC236}">
                <a16:creationId xmlns:a16="http://schemas.microsoft.com/office/drawing/2014/main" id="{CFC26445-3174-A1F3-EBA1-D1D295A51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057" y="3971000"/>
            <a:ext cx="2394649" cy="2394649"/>
          </a:xfrm>
          <a:prstGeom prst="rect">
            <a:avLst/>
          </a:prstGeom>
        </p:spPr>
      </p:pic>
      <p:pic>
        <p:nvPicPr>
          <p:cNvPr id="26" name="Picture 25" descr="Shape, circle&#10;&#10;Description automatically generated">
            <a:extLst>
              <a:ext uri="{FF2B5EF4-FFF2-40B4-BE49-F238E27FC236}">
                <a16:creationId xmlns:a16="http://schemas.microsoft.com/office/drawing/2014/main" id="{50AC8902-D20A-59DD-7F77-01B8F5A76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834" y="3003502"/>
            <a:ext cx="3699543" cy="3699543"/>
          </a:xfrm>
          <a:prstGeom prst="rect">
            <a:avLst/>
          </a:prstGeom>
        </p:spPr>
      </p:pic>
      <p:cxnSp>
        <p:nvCxnSpPr>
          <p:cNvPr id="27" name="Straight Connector 26">
            <a:extLst>
              <a:ext uri="{FF2B5EF4-FFF2-40B4-BE49-F238E27FC236}">
                <a16:creationId xmlns:a16="http://schemas.microsoft.com/office/drawing/2014/main" id="{EDCCC6CD-67C2-019A-BCF4-DB48BC6585A7}"/>
              </a:ext>
            </a:extLst>
          </p:cNvPr>
          <p:cNvCxnSpPr>
            <a:cxnSpLocks/>
          </p:cNvCxnSpPr>
          <p:nvPr/>
        </p:nvCxnSpPr>
        <p:spPr>
          <a:xfrm>
            <a:off x="3605219" y="5169052"/>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9434B4-1BED-77E9-4F17-533DC69D15E4}"/>
              </a:ext>
            </a:extLst>
          </p:cNvPr>
          <p:cNvCxnSpPr>
            <a:cxnSpLocks/>
          </p:cNvCxnSpPr>
          <p:nvPr/>
        </p:nvCxnSpPr>
        <p:spPr>
          <a:xfrm flipV="1">
            <a:off x="8866151" y="5199939"/>
            <a:ext cx="986613" cy="131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ED8456-687C-CBDD-CAA6-7385E052D021}"/>
              </a:ext>
            </a:extLst>
          </p:cNvPr>
          <p:cNvCxnSpPr>
            <a:cxnSpLocks/>
          </p:cNvCxnSpPr>
          <p:nvPr/>
        </p:nvCxnSpPr>
        <p:spPr>
          <a:xfrm flipV="1">
            <a:off x="6254032" y="5164184"/>
            <a:ext cx="958420" cy="924"/>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30" name="Picture 29" descr="Icon&#10;&#10;Description automatically generated">
            <a:extLst>
              <a:ext uri="{FF2B5EF4-FFF2-40B4-BE49-F238E27FC236}">
                <a16:creationId xmlns:a16="http://schemas.microsoft.com/office/drawing/2014/main" id="{D2035D4C-4466-5E32-6AD6-C2C4466D7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5450" y="4862935"/>
            <a:ext cx="597967" cy="597967"/>
          </a:xfrm>
          <a:prstGeom prst="rect">
            <a:avLst/>
          </a:prstGeom>
        </p:spPr>
      </p:pic>
      <p:pic>
        <p:nvPicPr>
          <p:cNvPr id="31" name="Picture 30" descr="Icon&#10;&#10;Description automatically generated">
            <a:extLst>
              <a:ext uri="{FF2B5EF4-FFF2-40B4-BE49-F238E27FC236}">
                <a16:creationId xmlns:a16="http://schemas.microsoft.com/office/drawing/2014/main" id="{2ED5D3DA-E1B0-8E11-5FA6-E81CFF8BF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18" y="4869346"/>
            <a:ext cx="597967" cy="597967"/>
          </a:xfrm>
          <a:prstGeom prst="rect">
            <a:avLst/>
          </a:prstGeom>
        </p:spPr>
      </p:pic>
      <p:pic>
        <p:nvPicPr>
          <p:cNvPr id="32" name="Picture 31" descr="Icon&#10;&#10;Description automatically generated">
            <a:extLst>
              <a:ext uri="{FF2B5EF4-FFF2-40B4-BE49-F238E27FC236}">
                <a16:creationId xmlns:a16="http://schemas.microsoft.com/office/drawing/2014/main" id="{F98A7881-C062-C735-F109-CA814EE26B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1046" y="4914079"/>
            <a:ext cx="597967" cy="597967"/>
          </a:xfrm>
          <a:prstGeom prst="rect">
            <a:avLst/>
          </a:prstGeom>
        </p:spPr>
      </p:pic>
      <p:sp>
        <p:nvSpPr>
          <p:cNvPr id="33" name="TextBox 32">
            <a:extLst>
              <a:ext uri="{FF2B5EF4-FFF2-40B4-BE49-F238E27FC236}">
                <a16:creationId xmlns:a16="http://schemas.microsoft.com/office/drawing/2014/main" id="{D2FED3D1-DFAA-DB3E-238D-5DE80DE3C8AB}"/>
              </a:ext>
            </a:extLst>
          </p:cNvPr>
          <p:cNvSpPr txBox="1"/>
          <p:nvPr/>
        </p:nvSpPr>
        <p:spPr>
          <a:xfrm>
            <a:off x="766464" y="3814121"/>
            <a:ext cx="2684282" cy="338554"/>
          </a:xfrm>
          <a:prstGeom prst="rect">
            <a:avLst/>
          </a:prstGeom>
          <a:noFill/>
        </p:spPr>
        <p:txBody>
          <a:bodyPr wrap="square">
            <a:spAutoFit/>
          </a:bodyPr>
          <a:lstStyle/>
          <a:p>
            <a:pPr algn="ctr"/>
            <a:endParaRPr lang="en-GB"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D1EECA9B-EE95-75A7-2A3D-BD9307F9F9E4}"/>
              </a:ext>
            </a:extLst>
          </p:cNvPr>
          <p:cNvSpPr txBox="1"/>
          <p:nvPr/>
        </p:nvSpPr>
        <p:spPr>
          <a:xfrm>
            <a:off x="4544168" y="4845996"/>
            <a:ext cx="1764292" cy="707886"/>
          </a:xfrm>
          <a:prstGeom prst="rect">
            <a:avLst/>
          </a:prstGeom>
          <a:noFill/>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rPr>
              <a:t>Non - Residential</a:t>
            </a:r>
            <a:endParaRPr lang="en-GB"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A96F0770-17FA-8F4A-5A4C-695C197F9253}"/>
              </a:ext>
            </a:extLst>
          </p:cNvPr>
          <p:cNvSpPr txBox="1"/>
          <p:nvPr/>
        </p:nvSpPr>
        <p:spPr>
          <a:xfrm>
            <a:off x="7082646" y="4775912"/>
            <a:ext cx="1940969" cy="923330"/>
          </a:xfrm>
          <a:prstGeom prst="rect">
            <a:avLst/>
          </a:prstGeom>
          <a:noFill/>
        </p:spPr>
        <p:txBody>
          <a:bodyPr wrap="square" lIns="91440" tIns="45720" rIns="91440" bIns="45720" anchor="t">
            <a:spAutoFit/>
          </a:bodyP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Monday 6</a:t>
            </a:r>
            <a:r>
              <a:rPr lang="en-GB" baseline="30000" dirty="0">
                <a:solidFill>
                  <a:schemeClr val="bg1"/>
                </a:solidFill>
                <a:latin typeface="Roboto" panose="02000000000000000000" pitchFamily="2" charset="0"/>
                <a:ea typeface="Roboto" panose="02000000000000000000" pitchFamily="2" charset="0"/>
                <a:cs typeface="Roboto" panose="02000000000000000000" pitchFamily="2" charset="0"/>
              </a:rPr>
              <a:t>th</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 Wednesday 8</a:t>
            </a:r>
            <a:r>
              <a:rPr lang="en-GB" baseline="30000" dirty="0">
                <a:solidFill>
                  <a:schemeClr val="bg1"/>
                </a:solidFill>
                <a:latin typeface="Roboto" panose="02000000000000000000" pitchFamily="2" charset="0"/>
                <a:ea typeface="Roboto" panose="02000000000000000000" pitchFamily="2" charset="0"/>
                <a:cs typeface="Roboto" panose="02000000000000000000" pitchFamily="2" charset="0"/>
              </a:rPr>
              <a:t>th</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July 2026</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660247F6-E6D5-9D69-26BC-704E335C071A}"/>
              </a:ext>
            </a:extLst>
          </p:cNvPr>
          <p:cNvSpPr txBox="1"/>
          <p:nvPr/>
        </p:nvSpPr>
        <p:spPr>
          <a:xfrm>
            <a:off x="9733005" y="4428232"/>
            <a:ext cx="1903264" cy="1569660"/>
          </a:xfrm>
          <a:prstGeom prst="rect">
            <a:avLst/>
          </a:prstGeom>
          <a:noFill/>
        </p:spPr>
        <p:txBody>
          <a:bodyPr wrap="square" lIns="91440" tIns="45720" rIns="91440" bIns="45720" anchor="t">
            <a:spAutoFit/>
          </a:bodyPr>
          <a:lstStyle/>
          <a:p>
            <a:pPr algn="ctr"/>
            <a:r>
              <a:rPr lang="en-GB" sz="1600">
                <a:solidFill>
                  <a:schemeClr val="bg1"/>
                </a:solidFill>
                <a:latin typeface="Roboto"/>
                <a:ea typeface="Roboto"/>
                <a:cs typeface="Roboto"/>
              </a:rPr>
              <a:t>“Every day was different and interesting which kept me engaged the whole way through.</a:t>
            </a:r>
            <a:r>
              <a:rPr lang="en-GB" sz="1400">
                <a:solidFill>
                  <a:schemeClr val="bg1"/>
                </a:solidFill>
                <a:latin typeface="Roboto"/>
                <a:ea typeface="Roboto"/>
                <a:cs typeface="Roboto"/>
              </a:rPr>
              <a:t>”</a:t>
            </a:r>
            <a:endParaRPr lang="en-GB"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7" name="TextBox 36">
            <a:extLst>
              <a:ext uri="{FF2B5EF4-FFF2-40B4-BE49-F238E27FC236}">
                <a16:creationId xmlns:a16="http://schemas.microsoft.com/office/drawing/2014/main" id="{740636A1-0DE9-C0A3-1654-86B47C856652}"/>
              </a:ext>
            </a:extLst>
          </p:cNvPr>
          <p:cNvSpPr txBox="1"/>
          <p:nvPr/>
        </p:nvSpPr>
        <p:spPr>
          <a:xfrm>
            <a:off x="643733" y="3752973"/>
            <a:ext cx="2932644" cy="2246769"/>
          </a:xfrm>
          <a:prstGeom prst="rect">
            <a:avLst/>
          </a:prstGeom>
          <a:noFill/>
        </p:spPr>
        <p:txBody>
          <a:bodyPr wrap="square">
            <a:spAutoFit/>
          </a:bodyPr>
          <a:lstStyle/>
          <a:p>
            <a:pPr algn="ct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Follow a case from crime scene to courtroom, and find out more about studying </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Forensic Biology, Policing, Criminology, </a:t>
            </a: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and</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 Law.</a:t>
            </a:r>
            <a:endParaRPr lang="en-GB" sz="20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55530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72BF-F65C-DDD9-CCA7-794DBFD742D2}"/>
            </a:ext>
          </a:extLst>
        </p:cNvPr>
        <p:cNvGrpSpPr/>
        <p:nvPr/>
      </p:nvGrpSpPr>
      <p:grpSpPr>
        <a:xfrm>
          <a:off x="0" y="0"/>
          <a:ext cx="0" cy="0"/>
          <a:chOff x="0" y="0"/>
          <a:chExt cx="0" cy="0"/>
        </a:xfrm>
      </p:grpSpPr>
      <p:pic>
        <p:nvPicPr>
          <p:cNvPr id="40" name="Picture 39" descr="Shape, circle&#10;&#10;Description automatically generated">
            <a:extLst>
              <a:ext uri="{FF2B5EF4-FFF2-40B4-BE49-F238E27FC236}">
                <a16:creationId xmlns:a16="http://schemas.microsoft.com/office/drawing/2014/main" id="{0D5453A1-7541-F320-2F22-13659D178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9" y="2961459"/>
            <a:ext cx="3699542" cy="3699542"/>
          </a:xfrm>
          <a:prstGeom prst="rect">
            <a:avLst/>
          </a:prstGeom>
        </p:spPr>
      </p:pic>
      <p:sp>
        <p:nvSpPr>
          <p:cNvPr id="12" name="object 5">
            <a:extLst>
              <a:ext uri="{FF2B5EF4-FFF2-40B4-BE49-F238E27FC236}">
                <a16:creationId xmlns:a16="http://schemas.microsoft.com/office/drawing/2014/main" id="{2A7E0946-B64C-D44A-1CC0-5147C307D774}"/>
              </a:ext>
            </a:extLst>
          </p:cNvPr>
          <p:cNvSpPr/>
          <p:nvPr/>
        </p:nvSpPr>
        <p:spPr>
          <a:xfrm>
            <a:off x="331994" y="285214"/>
            <a:ext cx="6146276"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7A91690-44D2-0C59-F076-DF7816CB9BFD}"/>
              </a:ext>
            </a:extLst>
          </p:cNvPr>
          <p:cNvSpPr txBox="1"/>
          <p:nvPr/>
        </p:nvSpPr>
        <p:spPr>
          <a:xfrm>
            <a:off x="331993" y="366562"/>
            <a:ext cx="6072599" cy="584775"/>
          </a:xfrm>
          <a:prstGeom prst="rect">
            <a:avLst/>
          </a:prstGeom>
          <a:noFill/>
        </p:spPr>
        <p:txBody>
          <a:bodyPr wrap="square">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prstClr val="white"/>
                </a:solidFill>
                <a:latin typeface="Visby Round CF Bold" panose="00000800000000000000" pitchFamily="50" charset="0"/>
                <a:cs typeface="Arial Black"/>
              </a:rPr>
              <a:t>UNIVERSITY OF BIRMINGHAM</a:t>
            </a:r>
            <a:endParaRPr kumimoji="0" lang="en-GB" sz="32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endParaRPr>
          </a:p>
        </p:txBody>
      </p:sp>
      <p:sp>
        <p:nvSpPr>
          <p:cNvPr id="7" name="object 5">
            <a:extLst>
              <a:ext uri="{FF2B5EF4-FFF2-40B4-BE49-F238E27FC236}">
                <a16:creationId xmlns:a16="http://schemas.microsoft.com/office/drawing/2014/main" id="{1E18C200-6C0F-D952-C04C-8D2A11A9FCA3}"/>
              </a:ext>
            </a:extLst>
          </p:cNvPr>
          <p:cNvSpPr/>
          <p:nvPr/>
        </p:nvSpPr>
        <p:spPr>
          <a:xfrm>
            <a:off x="364286" y="1244965"/>
            <a:ext cx="5134855"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0ACF2E2-CC0B-5904-B1DE-FEF89B01980B}"/>
              </a:ext>
            </a:extLst>
          </p:cNvPr>
          <p:cNvSpPr txBox="1"/>
          <p:nvPr/>
        </p:nvSpPr>
        <p:spPr>
          <a:xfrm>
            <a:off x="-80796" y="1316220"/>
            <a:ext cx="5579937" cy="584775"/>
          </a:xfrm>
          <a:prstGeom prst="rect">
            <a:avLst/>
          </a:prstGeom>
          <a:noFill/>
        </p:spPr>
        <p:txBody>
          <a:bodyPr wrap="square" lIns="91440" tIns="45720" rIns="91440" bIns="45720" anchor="t">
            <a:spAutoFit/>
          </a:bodyPr>
          <a:lstStyle/>
          <a:p>
            <a:pPr marL="9525" marR="0" lvl="0" indent="0" algn="ctr" defTabSz="685783" rtl="0" eaLnBrk="1" fontAlgn="auto" latinLnBrk="0" hangingPunct="1">
              <a:lnSpc>
                <a:spcPct val="100000"/>
              </a:lnSpc>
              <a:spcBef>
                <a:spcPts val="2400"/>
              </a:spcBef>
              <a:spcAft>
                <a:spcPts val="0"/>
              </a:spcAft>
              <a:buClrTx/>
              <a:buSzTx/>
              <a:buFontTx/>
              <a:buNone/>
              <a:tabLst/>
              <a:defRPr/>
            </a:pPr>
            <a:r>
              <a:rPr lang="en-GB" sz="3200" b="1" spc="-4" dirty="0">
                <a:solidFill>
                  <a:srgbClr val="633A8E"/>
                </a:solidFill>
                <a:latin typeface="Visby Round CF Bold"/>
                <a:cs typeface="Arial Black"/>
              </a:rPr>
              <a:t>BUSINESS AND BEYOND</a:t>
            </a:r>
            <a:endParaRPr kumimoji="0" lang="en-GB" sz="3200" b="1" i="0" u="none" strike="noStrike" kern="1200" cap="none" spc="-4" normalizeH="0" baseline="0" noProof="0" dirty="0">
              <a:ln>
                <a:noFill/>
              </a:ln>
              <a:solidFill>
                <a:srgbClr val="633A8E"/>
              </a:solidFill>
              <a:effectLst/>
              <a:uLnTx/>
              <a:uFillTx/>
              <a:latin typeface="Visby Round CF Bold"/>
              <a:ea typeface="+mn-ea"/>
              <a:cs typeface="Arial Black"/>
            </a:endParaRPr>
          </a:p>
        </p:txBody>
      </p:sp>
      <p:pic>
        <p:nvPicPr>
          <p:cNvPr id="6146" name="Picture 2" descr="Business Management BA (Hons) | University of Worcester">
            <a:extLst>
              <a:ext uri="{FF2B5EF4-FFF2-40B4-BE49-F238E27FC236}">
                <a16:creationId xmlns:a16="http://schemas.microsoft.com/office/drawing/2014/main" id="{487F2397-DC7D-CEBE-3CBA-8CDA30D6B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576" y="768012"/>
            <a:ext cx="3841832" cy="2937872"/>
          </a:xfrm>
          <a:prstGeom prst="rect">
            <a:avLst/>
          </a:prstGeom>
          <a:noFill/>
          <a:ln w="76200">
            <a:solidFill>
              <a:srgbClr val="1D9DD9"/>
            </a:solidFill>
          </a:ln>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with low confidence">
            <a:extLst>
              <a:ext uri="{FF2B5EF4-FFF2-40B4-BE49-F238E27FC236}">
                <a16:creationId xmlns:a16="http://schemas.microsoft.com/office/drawing/2014/main" id="{A3114FCE-05FA-0F29-990F-9824215DD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8019" y="143330"/>
            <a:ext cx="2203270" cy="2203270"/>
          </a:xfrm>
          <a:prstGeom prst="rect">
            <a:avLst/>
          </a:prstGeom>
        </p:spPr>
      </p:pic>
      <p:cxnSp>
        <p:nvCxnSpPr>
          <p:cNvPr id="5" name="Straight Connector 4">
            <a:extLst>
              <a:ext uri="{FF2B5EF4-FFF2-40B4-BE49-F238E27FC236}">
                <a16:creationId xmlns:a16="http://schemas.microsoft.com/office/drawing/2014/main" id="{1AAD5606-BB04-D940-A96A-5858384B873D}"/>
              </a:ext>
            </a:extLst>
          </p:cNvPr>
          <p:cNvCxnSpPr>
            <a:cxnSpLocks/>
          </p:cNvCxnSpPr>
          <p:nvPr/>
        </p:nvCxnSpPr>
        <p:spPr>
          <a:xfrm>
            <a:off x="3563394" y="5353104"/>
            <a:ext cx="1052699" cy="0"/>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36BA4B-C310-4866-984F-A04C761C6E91}"/>
              </a:ext>
            </a:extLst>
          </p:cNvPr>
          <p:cNvCxnSpPr>
            <a:cxnSpLocks/>
          </p:cNvCxnSpPr>
          <p:nvPr/>
        </p:nvCxnSpPr>
        <p:spPr>
          <a:xfrm flipV="1">
            <a:off x="8824326" y="5383991"/>
            <a:ext cx="986613" cy="13124"/>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37D19E-5713-7B9E-359D-095E95F1BE78}"/>
              </a:ext>
            </a:extLst>
          </p:cNvPr>
          <p:cNvCxnSpPr>
            <a:cxnSpLocks/>
          </p:cNvCxnSpPr>
          <p:nvPr/>
        </p:nvCxnSpPr>
        <p:spPr>
          <a:xfrm flipV="1">
            <a:off x="6212207" y="5348236"/>
            <a:ext cx="958420" cy="924"/>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pic>
        <p:nvPicPr>
          <p:cNvPr id="30" name="Picture 29" descr="Icon&#10;&#10;Description automatically generated">
            <a:extLst>
              <a:ext uri="{FF2B5EF4-FFF2-40B4-BE49-F238E27FC236}">
                <a16:creationId xmlns:a16="http://schemas.microsoft.com/office/drawing/2014/main" id="{E41FE26C-61AD-CE97-832C-BDB91C220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625" y="5046987"/>
            <a:ext cx="597967" cy="597967"/>
          </a:xfrm>
          <a:prstGeom prst="rect">
            <a:avLst/>
          </a:prstGeom>
        </p:spPr>
      </p:pic>
      <p:pic>
        <p:nvPicPr>
          <p:cNvPr id="31" name="Picture 30" descr="Icon&#10;&#10;Description automatically generated">
            <a:extLst>
              <a:ext uri="{FF2B5EF4-FFF2-40B4-BE49-F238E27FC236}">
                <a16:creationId xmlns:a16="http://schemas.microsoft.com/office/drawing/2014/main" id="{900BD419-F868-ED03-BA54-DE8E8977A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4593" y="5053398"/>
            <a:ext cx="597967" cy="597967"/>
          </a:xfrm>
          <a:prstGeom prst="rect">
            <a:avLst/>
          </a:prstGeom>
        </p:spPr>
      </p:pic>
      <p:pic>
        <p:nvPicPr>
          <p:cNvPr id="32" name="Picture 31" descr="Icon&#10;&#10;Description automatically generated">
            <a:extLst>
              <a:ext uri="{FF2B5EF4-FFF2-40B4-BE49-F238E27FC236}">
                <a16:creationId xmlns:a16="http://schemas.microsoft.com/office/drawing/2014/main" id="{FF966FB5-1F63-FCA2-B9C6-32B7726C0C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9221" y="5098131"/>
            <a:ext cx="597967" cy="597967"/>
          </a:xfrm>
          <a:prstGeom prst="rect">
            <a:avLst/>
          </a:prstGeom>
        </p:spPr>
      </p:pic>
      <p:pic>
        <p:nvPicPr>
          <p:cNvPr id="33" name="Picture 32" descr="Shape, circle&#10;&#10;Description automatically generated">
            <a:extLst>
              <a:ext uri="{FF2B5EF4-FFF2-40B4-BE49-F238E27FC236}">
                <a16:creationId xmlns:a16="http://schemas.microsoft.com/office/drawing/2014/main" id="{9A99C7EC-2709-1A2C-BD5E-9561F5FE9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641" y="4178137"/>
            <a:ext cx="2394649" cy="2394649"/>
          </a:xfrm>
          <a:prstGeom prst="rect">
            <a:avLst/>
          </a:prstGeom>
        </p:spPr>
      </p:pic>
      <p:sp>
        <p:nvSpPr>
          <p:cNvPr id="34" name="TextBox 33">
            <a:extLst>
              <a:ext uri="{FF2B5EF4-FFF2-40B4-BE49-F238E27FC236}">
                <a16:creationId xmlns:a16="http://schemas.microsoft.com/office/drawing/2014/main" id="{C8CA23F2-61D2-6AFC-B7C0-6E03C904DB5A}"/>
              </a:ext>
            </a:extLst>
          </p:cNvPr>
          <p:cNvSpPr txBox="1"/>
          <p:nvPr/>
        </p:nvSpPr>
        <p:spPr>
          <a:xfrm>
            <a:off x="676167" y="3586068"/>
            <a:ext cx="2803235" cy="2723823"/>
          </a:xfrm>
          <a:prstGeom prst="rect">
            <a:avLst/>
          </a:prstGeom>
          <a:noFill/>
        </p:spPr>
        <p:txBody>
          <a:bodyPr wrap="square">
            <a:spAutoFit/>
          </a:bodyPr>
          <a:lstStyle/>
          <a:p>
            <a:pPr algn="ctr"/>
            <a:r>
              <a:rPr lang="en-GB" sz="1900" dirty="0">
                <a:solidFill>
                  <a:schemeClr val="bg1"/>
                </a:solidFill>
              </a:rPr>
              <a:t>Understand courses like </a:t>
            </a:r>
            <a:r>
              <a:rPr lang="en-GB" sz="1900" b="1" dirty="0">
                <a:solidFill>
                  <a:schemeClr val="bg1"/>
                </a:solidFill>
              </a:rPr>
              <a:t>Business, Management, Marketing </a:t>
            </a:r>
            <a:r>
              <a:rPr lang="en-GB" sz="1900" dirty="0">
                <a:solidFill>
                  <a:schemeClr val="bg1"/>
                </a:solidFill>
              </a:rPr>
              <a:t>and more. Work as a team to launch your business, from logo to production. Create the next big thing with industry experts to guide you.</a:t>
            </a:r>
          </a:p>
        </p:txBody>
      </p:sp>
      <p:sp>
        <p:nvSpPr>
          <p:cNvPr id="35" name="TextBox 34">
            <a:extLst>
              <a:ext uri="{FF2B5EF4-FFF2-40B4-BE49-F238E27FC236}">
                <a16:creationId xmlns:a16="http://schemas.microsoft.com/office/drawing/2014/main" id="{262D537B-FC2F-AAEA-DF46-EAC8C259DB65}"/>
              </a:ext>
            </a:extLst>
          </p:cNvPr>
          <p:cNvSpPr txBox="1"/>
          <p:nvPr/>
        </p:nvSpPr>
        <p:spPr>
          <a:xfrm>
            <a:off x="4505666" y="5176691"/>
            <a:ext cx="1764292" cy="400110"/>
          </a:xfrm>
          <a:prstGeom prst="rect">
            <a:avLst/>
          </a:prstGeom>
          <a:noFill/>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rPr>
              <a:t>Residential</a:t>
            </a:r>
            <a:endParaRPr lang="en-GB"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descr="Shape, circle&#10;&#10;Description automatically generated">
            <a:extLst>
              <a:ext uri="{FF2B5EF4-FFF2-40B4-BE49-F238E27FC236}">
                <a16:creationId xmlns:a16="http://schemas.microsoft.com/office/drawing/2014/main" id="{3DDC3E0C-4239-06D8-1DC2-46B1AE03A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642" y="4155055"/>
            <a:ext cx="2394649" cy="2394649"/>
          </a:xfrm>
          <a:prstGeom prst="rect">
            <a:avLst/>
          </a:prstGeom>
        </p:spPr>
      </p:pic>
      <p:pic>
        <p:nvPicPr>
          <p:cNvPr id="37" name="Picture 36" descr="Shape, circle&#10;&#10;Description automatically generated">
            <a:extLst>
              <a:ext uri="{FF2B5EF4-FFF2-40B4-BE49-F238E27FC236}">
                <a16:creationId xmlns:a16="http://schemas.microsoft.com/office/drawing/2014/main" id="{A7896543-7EEA-F440-BE9E-59B0D826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656" y="4155055"/>
            <a:ext cx="2394649" cy="2394649"/>
          </a:xfrm>
          <a:prstGeom prst="rect">
            <a:avLst/>
          </a:prstGeom>
        </p:spPr>
      </p:pic>
      <p:sp>
        <p:nvSpPr>
          <p:cNvPr id="38" name="TextBox 37">
            <a:extLst>
              <a:ext uri="{FF2B5EF4-FFF2-40B4-BE49-F238E27FC236}">
                <a16:creationId xmlns:a16="http://schemas.microsoft.com/office/drawing/2014/main" id="{163C4F7A-A316-F121-D765-0D612F4AF73A}"/>
              </a:ext>
            </a:extLst>
          </p:cNvPr>
          <p:cNvSpPr txBox="1"/>
          <p:nvPr/>
        </p:nvSpPr>
        <p:spPr>
          <a:xfrm>
            <a:off x="7002560" y="5066590"/>
            <a:ext cx="1940969" cy="923330"/>
          </a:xfrm>
          <a:prstGeom prst="rect">
            <a:avLst/>
          </a:prstGeom>
          <a:noFill/>
        </p:spPr>
        <p:txBody>
          <a:bodyPr wrap="square" lIns="91440" tIns="45720" rIns="91440" bIns="45720" anchor="t">
            <a:spAutoFit/>
          </a:bodyP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Sunday 12</a:t>
            </a:r>
            <a:r>
              <a:rPr lang="en-GB" baseline="30000" dirty="0">
                <a:solidFill>
                  <a:schemeClr val="bg1"/>
                </a:solidFill>
                <a:latin typeface="Roboto" panose="02000000000000000000" pitchFamily="2" charset="0"/>
                <a:ea typeface="Roboto" panose="02000000000000000000" pitchFamily="2" charset="0"/>
                <a:cs typeface="Roboto" panose="02000000000000000000" pitchFamily="2" charset="0"/>
              </a:rPr>
              <a:t>th</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 Tuesday 14</a:t>
            </a:r>
            <a:r>
              <a:rPr lang="en-GB" baseline="30000" dirty="0">
                <a:solidFill>
                  <a:schemeClr val="bg1"/>
                </a:solidFill>
                <a:latin typeface="Roboto" panose="02000000000000000000" pitchFamily="2" charset="0"/>
                <a:ea typeface="Roboto" panose="02000000000000000000" pitchFamily="2" charset="0"/>
                <a:cs typeface="Roboto" panose="02000000000000000000" pitchFamily="2" charset="0"/>
              </a:rPr>
              <a:t>th</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July</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9" name="TextBox 38">
            <a:extLst>
              <a:ext uri="{FF2B5EF4-FFF2-40B4-BE49-F238E27FC236}">
                <a16:creationId xmlns:a16="http://schemas.microsoft.com/office/drawing/2014/main" id="{BA1426D6-A057-87F2-B293-3FCF1C3E8B96}"/>
              </a:ext>
            </a:extLst>
          </p:cNvPr>
          <p:cNvSpPr txBox="1"/>
          <p:nvPr/>
        </p:nvSpPr>
        <p:spPr>
          <a:xfrm>
            <a:off x="9691180" y="4567549"/>
            <a:ext cx="1857600" cy="1569660"/>
          </a:xfrm>
          <a:prstGeom prst="rect">
            <a:avLst/>
          </a:prstGeom>
          <a:noFill/>
        </p:spPr>
        <p:txBody>
          <a:bodyPr wrap="square" lIns="91440" tIns="45720" rIns="91440" bIns="45720" anchor="t">
            <a:spAutoFit/>
          </a:bodyPr>
          <a:lstStyle/>
          <a:p>
            <a:pPr algn="ctr"/>
            <a:r>
              <a:rPr lang="en-GB" sz="1600" dirty="0">
                <a:solidFill>
                  <a:schemeClr val="bg1"/>
                </a:solidFill>
                <a:latin typeface="Roboto"/>
                <a:ea typeface="Roboto"/>
                <a:cs typeface="Roboto"/>
              </a:rPr>
              <a:t>Student ambassadors will be on hand to guide you around campus and make sure you settle in.</a:t>
            </a:r>
          </a:p>
        </p:txBody>
      </p:sp>
    </p:spTree>
    <p:extLst>
      <p:ext uri="{BB962C8B-B14F-4D97-AF65-F5344CB8AC3E}">
        <p14:creationId xmlns:p14="http://schemas.microsoft.com/office/powerpoint/2010/main" val="293385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FC9B5131-DC40-8A79-AA41-EDF30D221EBA}"/>
              </a:ext>
            </a:extLst>
          </p:cNvPr>
          <p:cNvPicPr>
            <a:picLocks noChangeAspect="1"/>
          </p:cNvPicPr>
          <p:nvPr/>
        </p:nvPicPr>
        <p:blipFill rotWithShape="1">
          <a:blip r:embed="rId4">
            <a:extLst>
              <a:ext uri="{28A0092B-C50C-407E-A947-70E740481C1C}">
                <a14:useLocalDpi xmlns:a14="http://schemas.microsoft.com/office/drawing/2010/main" val="0"/>
              </a:ext>
            </a:extLst>
          </a:blip>
          <a:srcRect t="20413" b="20411"/>
          <a:stretch/>
        </p:blipFill>
        <p:spPr>
          <a:xfrm>
            <a:off x="1611984" y="1203621"/>
            <a:ext cx="9323109" cy="5517082"/>
          </a:xfrm>
          <a:prstGeom prst="rect">
            <a:avLst/>
          </a:prstGeom>
        </p:spPr>
      </p:pic>
      <p:sp>
        <p:nvSpPr>
          <p:cNvPr id="2" name="object 5">
            <a:extLst>
              <a:ext uri="{FF2B5EF4-FFF2-40B4-BE49-F238E27FC236}">
                <a16:creationId xmlns:a16="http://schemas.microsoft.com/office/drawing/2014/main" id="{3509A069-1429-95FB-5A31-C0D37BFE4521}"/>
              </a:ext>
            </a:extLst>
          </p:cNvPr>
          <p:cNvSpPr/>
          <p:nvPr/>
        </p:nvSpPr>
        <p:spPr>
          <a:xfrm>
            <a:off x="364284" y="456150"/>
            <a:ext cx="2218660"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60256420-9C5D-0657-5096-7252CFCD7A38}"/>
              </a:ext>
            </a:extLst>
          </p:cNvPr>
          <p:cNvSpPr/>
          <p:nvPr/>
        </p:nvSpPr>
        <p:spPr>
          <a:xfrm>
            <a:off x="364286" y="1399841"/>
            <a:ext cx="1247698"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0D03D7-3073-03B7-AD32-D7A7CE8416C2}"/>
              </a:ext>
            </a:extLst>
          </p:cNvPr>
          <p:cNvSpPr txBox="1"/>
          <p:nvPr/>
        </p:nvSpPr>
        <p:spPr>
          <a:xfrm>
            <a:off x="364283" y="537498"/>
            <a:ext cx="2218661"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THE BEST</a:t>
            </a:r>
          </a:p>
        </p:txBody>
      </p:sp>
      <p:sp>
        <p:nvSpPr>
          <p:cNvPr id="5" name="TextBox 4">
            <a:extLst>
              <a:ext uri="{FF2B5EF4-FFF2-40B4-BE49-F238E27FC236}">
                <a16:creationId xmlns:a16="http://schemas.microsoft.com/office/drawing/2014/main" id="{90A0E9BB-8D4B-1B82-E13B-1505A612F024}"/>
              </a:ext>
            </a:extLst>
          </p:cNvPr>
          <p:cNvSpPr txBox="1"/>
          <p:nvPr/>
        </p:nvSpPr>
        <p:spPr>
          <a:xfrm>
            <a:off x="364286" y="1461996"/>
            <a:ext cx="1247698"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BITS</a:t>
            </a:r>
          </a:p>
        </p:txBody>
      </p:sp>
      <p:sp>
        <p:nvSpPr>
          <p:cNvPr id="9" name="Rectangle 8">
            <a:extLst>
              <a:ext uri="{FF2B5EF4-FFF2-40B4-BE49-F238E27FC236}">
                <a16:creationId xmlns:a16="http://schemas.microsoft.com/office/drawing/2014/main" id="{4701A543-F444-7823-C3C4-7965009755F8}"/>
              </a:ext>
            </a:extLst>
          </p:cNvPr>
          <p:cNvSpPr/>
          <p:nvPr/>
        </p:nvSpPr>
        <p:spPr>
          <a:xfrm>
            <a:off x="2685662" y="1543344"/>
            <a:ext cx="7163062" cy="584775"/>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70451B9-8A96-161D-9E85-836BD95CCDA2}"/>
              </a:ext>
            </a:extLst>
          </p:cNvPr>
          <p:cNvSpPr/>
          <p:nvPr/>
        </p:nvSpPr>
        <p:spPr>
          <a:xfrm>
            <a:off x="2685662" y="5573367"/>
            <a:ext cx="7163062" cy="584775"/>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Online Media 2" title="UniFest 2023 Highlights">
            <a:hlinkClick r:id="" action="ppaction://media"/>
            <a:extLst>
              <a:ext uri="{FF2B5EF4-FFF2-40B4-BE49-F238E27FC236}">
                <a16:creationId xmlns:a16="http://schemas.microsoft.com/office/drawing/2014/main" id="{B3197093-502C-D8AF-966A-540530501172}"/>
              </a:ext>
            </a:extLst>
          </p:cNvPr>
          <p:cNvPicPr>
            <a:picLocks noRot="1" noChangeAspect="1"/>
          </p:cNvPicPr>
          <p:nvPr>
            <a:videoFile r:link="rId1"/>
          </p:nvPr>
        </p:nvPicPr>
        <p:blipFill>
          <a:blip r:embed="rId5"/>
          <a:stretch>
            <a:fillRect/>
          </a:stretch>
        </p:blipFill>
        <p:spPr>
          <a:xfrm>
            <a:off x="2772672" y="1873845"/>
            <a:ext cx="6989042" cy="3948809"/>
          </a:xfrm>
          <a:prstGeom prst="rect">
            <a:avLst/>
          </a:prstGeom>
        </p:spPr>
      </p:pic>
    </p:spTree>
    <p:extLst>
      <p:ext uri="{BB962C8B-B14F-4D97-AF65-F5344CB8AC3E}">
        <p14:creationId xmlns:p14="http://schemas.microsoft.com/office/powerpoint/2010/main" val="907321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 square&#10;&#10;Description automatically generated">
            <a:extLst>
              <a:ext uri="{FF2B5EF4-FFF2-40B4-BE49-F238E27FC236}">
                <a16:creationId xmlns:a16="http://schemas.microsoft.com/office/drawing/2014/main" id="{726F5FA6-EB1B-46D3-4797-48C077AAE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21" name="Picture 20" descr="Shape, circle&#10;&#10;Description automatically generated">
            <a:extLst>
              <a:ext uri="{FF2B5EF4-FFF2-40B4-BE49-F238E27FC236}">
                <a16:creationId xmlns:a16="http://schemas.microsoft.com/office/drawing/2014/main" id="{D222FAC1-43AF-A090-B1DD-791E73705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048" y="2635687"/>
            <a:ext cx="3403110" cy="3403110"/>
          </a:xfrm>
          <a:prstGeom prst="rect">
            <a:avLst/>
          </a:prstGeom>
        </p:spPr>
      </p:pic>
      <p:cxnSp>
        <p:nvCxnSpPr>
          <p:cNvPr id="15" name="Straight Connector 14">
            <a:extLst>
              <a:ext uri="{FF2B5EF4-FFF2-40B4-BE49-F238E27FC236}">
                <a16:creationId xmlns:a16="http://schemas.microsoft.com/office/drawing/2014/main" id="{952FC37E-AEE1-D9D7-0235-1A044B41AE2E}"/>
              </a:ext>
            </a:extLst>
          </p:cNvPr>
          <p:cNvCxnSpPr>
            <a:cxnSpLocks/>
          </p:cNvCxnSpPr>
          <p:nvPr/>
        </p:nvCxnSpPr>
        <p:spPr>
          <a:xfrm>
            <a:off x="4336330" y="4362043"/>
            <a:ext cx="2290624" cy="0"/>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581D104F-D598-4C0F-3E24-53D12C2B8B8B}"/>
              </a:ext>
            </a:extLst>
          </p:cNvPr>
          <p:cNvSpPr/>
          <p:nvPr/>
        </p:nvSpPr>
        <p:spPr>
          <a:xfrm>
            <a:off x="364285" y="456150"/>
            <a:ext cx="2312927"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3589C18D-5D77-B81D-100A-2902F413BBC2}"/>
              </a:ext>
            </a:extLst>
          </p:cNvPr>
          <p:cNvSpPr/>
          <p:nvPr/>
        </p:nvSpPr>
        <p:spPr>
          <a:xfrm>
            <a:off x="364287" y="1399841"/>
            <a:ext cx="1869866"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34211AED-7C29-4C7A-4FEE-9C85A9EE4817}"/>
              </a:ext>
            </a:extLst>
          </p:cNvPr>
          <p:cNvSpPr txBox="1"/>
          <p:nvPr/>
        </p:nvSpPr>
        <p:spPr>
          <a:xfrm>
            <a:off x="364285" y="537498"/>
            <a:ext cx="2312927"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HOW DO I</a:t>
            </a:r>
          </a:p>
        </p:txBody>
      </p:sp>
      <p:sp>
        <p:nvSpPr>
          <p:cNvPr id="5" name="TextBox 4">
            <a:extLst>
              <a:ext uri="{FF2B5EF4-FFF2-40B4-BE49-F238E27FC236}">
                <a16:creationId xmlns:a16="http://schemas.microsoft.com/office/drawing/2014/main" id="{0D9776AB-1996-C380-51D2-62001CA0CA58}"/>
              </a:ext>
            </a:extLst>
          </p:cNvPr>
          <p:cNvSpPr txBox="1"/>
          <p:nvPr/>
        </p:nvSpPr>
        <p:spPr>
          <a:xfrm>
            <a:off x="364287" y="1461996"/>
            <a:ext cx="1869866"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APPLY?</a:t>
            </a:r>
          </a:p>
        </p:txBody>
      </p:sp>
      <p:pic>
        <p:nvPicPr>
          <p:cNvPr id="8" name="Picture 7" descr="Shape, circle&#10;&#10;Description automatically generated">
            <a:extLst>
              <a:ext uri="{FF2B5EF4-FFF2-40B4-BE49-F238E27FC236}">
                <a16:creationId xmlns:a16="http://schemas.microsoft.com/office/drawing/2014/main" id="{05E30A57-2F29-B528-87A5-6AA3B7AEB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488" y="2760127"/>
            <a:ext cx="3154231" cy="3154231"/>
          </a:xfrm>
          <a:prstGeom prst="rect">
            <a:avLst/>
          </a:prstGeom>
        </p:spPr>
      </p:pic>
      <p:pic>
        <p:nvPicPr>
          <p:cNvPr id="14" name="Picture 13" descr="Icon&#10;&#10;Description automatically generated">
            <a:extLst>
              <a:ext uri="{FF2B5EF4-FFF2-40B4-BE49-F238E27FC236}">
                <a16:creationId xmlns:a16="http://schemas.microsoft.com/office/drawing/2014/main" id="{E0408ADA-679F-1CC1-B1D3-92800CBF4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995" y="4066539"/>
            <a:ext cx="597967" cy="597967"/>
          </a:xfrm>
          <a:prstGeom prst="rect">
            <a:avLst/>
          </a:prstGeom>
        </p:spPr>
      </p:pic>
      <p:sp>
        <p:nvSpPr>
          <p:cNvPr id="19" name="TextBox 18">
            <a:extLst>
              <a:ext uri="{FF2B5EF4-FFF2-40B4-BE49-F238E27FC236}">
                <a16:creationId xmlns:a16="http://schemas.microsoft.com/office/drawing/2014/main" id="{E8023086-D768-AFFD-7F46-2B6AC24F8C14}"/>
              </a:ext>
            </a:extLst>
          </p:cNvPr>
          <p:cNvSpPr txBox="1"/>
          <p:nvPr/>
        </p:nvSpPr>
        <p:spPr>
          <a:xfrm>
            <a:off x="6924773" y="1122273"/>
            <a:ext cx="3676454" cy="5174430"/>
          </a:xfrm>
          <a:prstGeom prst="rect">
            <a:avLst/>
          </a:prstGeom>
          <a:noFill/>
        </p:spPr>
        <p:txBody>
          <a:bodyPr wrap="square" rtlCol="0">
            <a:spAutoFit/>
          </a:bodyPr>
          <a:lstStyle/>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Read the information carefully.</a:t>
            </a: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Decide which events you want to go on.</a:t>
            </a: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Check you meet the criteria.</a:t>
            </a: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Talk with your </a:t>
            </a:r>
            <a:r>
              <a:rPr lang="en-GB" dirty="0">
                <a:solidFill>
                  <a:srgbClr val="633A8E"/>
                </a:solidFill>
                <a:latin typeface="Calibri" panose="020F0502020204030204" pitchFamily="34" charset="0"/>
                <a:ea typeface="Calibri" panose="020F0502020204030204" pitchFamily="34" charset="0"/>
                <a:cs typeface="Times New Roman" panose="02020603050405020304" pitchFamily="18" charset="0"/>
              </a:rPr>
              <a:t>parents/carers</a:t>
            </a: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 and complete the application form.</a:t>
            </a: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Let a teacher know you’re applying.</a:t>
            </a: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Remember to choose more than one option</a:t>
            </a:r>
            <a:r>
              <a:rPr lang="en-GB" dirty="0">
                <a:solidFill>
                  <a:srgbClr val="633A8E"/>
                </a:solidFill>
                <a:latin typeface="Calibri" panose="020F0502020204030204" pitchFamily="34" charset="0"/>
                <a:ea typeface="Calibri" panose="020F0502020204030204" pitchFamily="34" charset="0"/>
                <a:cs typeface="Times New Roman" panose="02020603050405020304" pitchFamily="18" charset="0"/>
              </a:rPr>
              <a:t> (you may need a back up!)</a:t>
            </a:r>
            <a:endPar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mj-lt"/>
              <a:buAutoNum type="arabicParenR"/>
              <a:tabLst>
                <a:tab pos="457200" algn="l"/>
              </a:tabLst>
            </a:pPr>
            <a:r>
              <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rPr>
              <a:t>Wait for us to get in touch</a:t>
            </a:r>
            <a:r>
              <a:rPr lang="en-GB" sz="1600" dirty="0">
                <a:solidFill>
                  <a:srgbClr val="633A8E"/>
                </a:solidFill>
                <a:effectLst/>
                <a:latin typeface="Roboto" panose="02000000000000000000" pitchFamily="2" charset="0"/>
                <a:ea typeface="Roboto" panose="02000000000000000000" pitchFamily="2" charset="0"/>
                <a:cs typeface="Roboto" panose="02000000000000000000" pitchFamily="2" charset="0"/>
              </a:rPr>
              <a:t>.</a:t>
            </a:r>
            <a:endParaRPr lang="en-GB" sz="1800" dirty="0">
              <a:solidFill>
                <a:srgbClr val="633A8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3F68434-AD1E-6602-23E2-3251B8483E73}"/>
              </a:ext>
            </a:extLst>
          </p:cNvPr>
          <p:cNvSpPr txBox="1"/>
          <p:nvPr/>
        </p:nvSpPr>
        <p:spPr>
          <a:xfrm>
            <a:off x="1625274" y="3598578"/>
            <a:ext cx="2673607" cy="1477328"/>
          </a:xfrm>
          <a:prstGeom prst="rect">
            <a:avLst/>
          </a:prstGeom>
          <a:noFill/>
        </p:spPr>
        <p:txBody>
          <a:bodyPr wrap="square">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For more information and to apply, visit the </a:t>
            </a:r>
            <a:r>
              <a:rPr lang="en-GB" b="1" dirty="0" err="1">
                <a:solidFill>
                  <a:schemeClr val="bg1"/>
                </a:solidFill>
                <a:latin typeface="Roboto" panose="02000000000000000000" pitchFamily="2" charset="0"/>
                <a:ea typeface="Roboto" panose="02000000000000000000" pitchFamily="2" charset="0"/>
                <a:cs typeface="Roboto" panose="02000000000000000000" pitchFamily="2" charset="0"/>
              </a:rPr>
              <a:t>Aimhigher</a:t>
            </a: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 website or scan this QR code to take you straight there.</a:t>
            </a:r>
          </a:p>
        </p:txBody>
      </p:sp>
      <p:pic>
        <p:nvPicPr>
          <p:cNvPr id="7" name="Picture 6" descr="Qr code&#10;&#10;Description automatically generated">
            <a:extLst>
              <a:ext uri="{FF2B5EF4-FFF2-40B4-BE49-F238E27FC236}">
                <a16:creationId xmlns:a16="http://schemas.microsoft.com/office/drawing/2014/main" id="{078420EB-5D6E-04EB-BB40-D395893BA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726" y="810824"/>
            <a:ext cx="2896250" cy="2896250"/>
          </a:xfrm>
          <a:prstGeom prst="rect">
            <a:avLst/>
          </a:prstGeom>
        </p:spPr>
      </p:pic>
    </p:spTree>
    <p:extLst>
      <p:ext uri="{BB962C8B-B14F-4D97-AF65-F5344CB8AC3E}">
        <p14:creationId xmlns:p14="http://schemas.microsoft.com/office/powerpoint/2010/main" val="62263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825A148-D15E-05F7-DD5E-0DC34843B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6" y="2267147"/>
            <a:ext cx="3888557" cy="3888557"/>
          </a:xfrm>
          <a:prstGeom prst="rect">
            <a:avLst/>
          </a:prstGeom>
        </p:spPr>
      </p:pic>
      <p:pic>
        <p:nvPicPr>
          <p:cNvPr id="5" name="Picture 4" descr="Icon&#10;&#10;Description automatically generated">
            <a:extLst>
              <a:ext uri="{FF2B5EF4-FFF2-40B4-BE49-F238E27FC236}">
                <a16:creationId xmlns:a16="http://schemas.microsoft.com/office/drawing/2014/main" id="{D8AB3A84-7A36-B694-2536-DFC134EB5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267" y="2267146"/>
            <a:ext cx="3888557" cy="3888557"/>
          </a:xfrm>
          <a:prstGeom prst="rect">
            <a:avLst/>
          </a:prstGeom>
        </p:spPr>
      </p:pic>
      <p:pic>
        <p:nvPicPr>
          <p:cNvPr id="7" name="Picture 6" descr="Icon&#10;&#10;Description automatically generated">
            <a:extLst>
              <a:ext uri="{FF2B5EF4-FFF2-40B4-BE49-F238E27FC236}">
                <a16:creationId xmlns:a16="http://schemas.microsoft.com/office/drawing/2014/main" id="{055256AB-6DFE-0A0E-7DA5-758C18133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5733" y="2267148"/>
            <a:ext cx="3888557" cy="3888556"/>
          </a:xfrm>
          <a:prstGeom prst="rect">
            <a:avLst/>
          </a:prstGeom>
        </p:spPr>
      </p:pic>
      <p:sp>
        <p:nvSpPr>
          <p:cNvPr id="8" name="object 5">
            <a:extLst>
              <a:ext uri="{FF2B5EF4-FFF2-40B4-BE49-F238E27FC236}">
                <a16:creationId xmlns:a16="http://schemas.microsoft.com/office/drawing/2014/main" id="{7C8C0171-6D6F-C832-EE91-A673A280F521}"/>
              </a:ext>
            </a:extLst>
          </p:cNvPr>
          <p:cNvSpPr/>
          <p:nvPr/>
        </p:nvSpPr>
        <p:spPr>
          <a:xfrm>
            <a:off x="364283" y="456150"/>
            <a:ext cx="349127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5">
            <a:extLst>
              <a:ext uri="{FF2B5EF4-FFF2-40B4-BE49-F238E27FC236}">
                <a16:creationId xmlns:a16="http://schemas.microsoft.com/office/drawing/2014/main" id="{A6F67ECA-B00A-F8AC-3ECA-DD06A1788A9B}"/>
              </a:ext>
            </a:extLst>
          </p:cNvPr>
          <p:cNvSpPr/>
          <p:nvPr/>
        </p:nvSpPr>
        <p:spPr>
          <a:xfrm>
            <a:off x="364285" y="1399841"/>
            <a:ext cx="158706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3922F2A-BE2B-8EB9-AB0B-EFA5E7DB23A2}"/>
              </a:ext>
            </a:extLst>
          </p:cNvPr>
          <p:cNvSpPr txBox="1"/>
          <p:nvPr/>
        </p:nvSpPr>
        <p:spPr>
          <a:xfrm>
            <a:off x="364283" y="537498"/>
            <a:ext cx="3491280"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WHAT HAPPENS</a:t>
            </a:r>
          </a:p>
        </p:txBody>
      </p:sp>
      <p:sp>
        <p:nvSpPr>
          <p:cNvPr id="11" name="TextBox 10">
            <a:extLst>
              <a:ext uri="{FF2B5EF4-FFF2-40B4-BE49-F238E27FC236}">
                <a16:creationId xmlns:a16="http://schemas.microsoft.com/office/drawing/2014/main" id="{84EED042-8B28-D01E-FB8D-B56B27F9D255}"/>
              </a:ext>
            </a:extLst>
          </p:cNvPr>
          <p:cNvSpPr txBox="1"/>
          <p:nvPr/>
        </p:nvSpPr>
        <p:spPr>
          <a:xfrm>
            <a:off x="364286" y="1461996"/>
            <a:ext cx="1587062"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NEXT?</a:t>
            </a:r>
          </a:p>
        </p:txBody>
      </p:sp>
      <p:sp>
        <p:nvSpPr>
          <p:cNvPr id="12" name="TextBox 11">
            <a:extLst>
              <a:ext uri="{FF2B5EF4-FFF2-40B4-BE49-F238E27FC236}">
                <a16:creationId xmlns:a16="http://schemas.microsoft.com/office/drawing/2014/main" id="{C7320ED6-5CAA-828C-53B7-5992F4AB38F0}"/>
              </a:ext>
            </a:extLst>
          </p:cNvPr>
          <p:cNvSpPr txBox="1"/>
          <p:nvPr/>
        </p:nvSpPr>
        <p:spPr>
          <a:xfrm>
            <a:off x="660672" y="3554715"/>
            <a:ext cx="2961564" cy="2000548"/>
          </a:xfrm>
          <a:prstGeom prst="rect">
            <a:avLst/>
          </a:prstGeom>
          <a:noFill/>
        </p:spPr>
        <p:txBody>
          <a:bodyPr wrap="square" lIns="91440" tIns="45720" rIns="91440" bIns="45720" rtlCol="0" anchor="t">
            <a:spAutoFit/>
          </a:bodyPr>
          <a:lstStyle/>
          <a:p>
            <a:pPr algn="ctr"/>
            <a:r>
              <a:rPr lang="en-GB" sz="2400">
                <a:solidFill>
                  <a:srgbClr val="633A8E"/>
                </a:solidFill>
                <a:latin typeface="Visby Round CF Bold"/>
              </a:rPr>
              <a:t>NOW- MARCH</a:t>
            </a:r>
          </a:p>
          <a:p>
            <a:pPr algn="ctr"/>
            <a:endParaRPr lang="en-GB" sz="2000">
              <a:solidFill>
                <a:srgbClr val="633A8E"/>
              </a:solidFill>
              <a:cs typeface="Calibri"/>
            </a:endParaRPr>
          </a:p>
          <a:p>
            <a:pPr algn="ctr"/>
            <a:r>
              <a:rPr lang="en-GB" sz="2000">
                <a:solidFill>
                  <a:srgbClr val="633A8E"/>
                </a:solidFill>
                <a:latin typeface="Roboto" panose="02000000000000000000" pitchFamily="2" charset="0"/>
                <a:ea typeface="Roboto" panose="02000000000000000000" pitchFamily="2" charset="0"/>
                <a:cs typeface="Roboto" panose="02000000000000000000" pitchFamily="2" charset="0"/>
              </a:rPr>
              <a:t>Send in your application online.</a:t>
            </a:r>
          </a:p>
          <a:p>
            <a:pPr algn="ctr"/>
            <a:r>
              <a:rPr lang="en-GB" sz="2000">
                <a:solidFill>
                  <a:srgbClr val="633A8E"/>
                </a:solidFill>
                <a:latin typeface="Roboto" panose="02000000000000000000" pitchFamily="2" charset="0"/>
                <a:ea typeface="Roboto" panose="02000000000000000000" pitchFamily="2" charset="0"/>
                <a:cs typeface="Roboto" panose="02000000000000000000" pitchFamily="2" charset="0"/>
              </a:rPr>
              <a:t> Applications close</a:t>
            </a:r>
          </a:p>
          <a:p>
            <a:pPr algn="ctr"/>
            <a:r>
              <a:rPr lang="en-GB" sz="2000">
                <a:solidFill>
                  <a:srgbClr val="633A8E"/>
                </a:solidFill>
                <a:latin typeface="Roboto" panose="02000000000000000000" pitchFamily="2" charset="0"/>
                <a:ea typeface="Roboto" panose="02000000000000000000" pitchFamily="2" charset="0"/>
                <a:cs typeface="Roboto" panose="02000000000000000000" pitchFamily="2" charset="0"/>
              </a:rPr>
              <a:t> </a:t>
            </a:r>
            <a:r>
              <a:rPr lang="en-GB" sz="2000" b="1">
                <a:solidFill>
                  <a:srgbClr val="633A8E"/>
                </a:solidFill>
                <a:latin typeface="Roboto" panose="02000000000000000000" pitchFamily="2" charset="0"/>
                <a:ea typeface="Roboto" panose="02000000000000000000" pitchFamily="2" charset="0"/>
                <a:cs typeface="Roboto" panose="02000000000000000000" pitchFamily="2" charset="0"/>
              </a:rPr>
              <a:t>13th March 2026.</a:t>
            </a:r>
            <a:endParaRPr lang="en-GB" sz="2400" b="1">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2964ABC6-17D6-C9AE-879E-DD7884A562B3}"/>
              </a:ext>
            </a:extLst>
          </p:cNvPr>
          <p:cNvSpPr txBox="1"/>
          <p:nvPr/>
        </p:nvSpPr>
        <p:spPr>
          <a:xfrm>
            <a:off x="4596342" y="3546856"/>
            <a:ext cx="2985940" cy="830997"/>
          </a:xfrm>
          <a:prstGeom prst="rect">
            <a:avLst/>
          </a:prstGeom>
          <a:noFill/>
        </p:spPr>
        <p:txBody>
          <a:bodyPr wrap="square" lIns="91440" tIns="45720" rIns="91440" bIns="45720" rtlCol="0" anchor="t">
            <a:spAutoFit/>
          </a:bodyPr>
          <a:lstStyle/>
          <a:p>
            <a:pPr algn="ctr"/>
            <a:r>
              <a:rPr lang="en-GB" sz="2400" dirty="0">
                <a:solidFill>
                  <a:srgbClr val="633A8E"/>
                </a:solidFill>
                <a:latin typeface="Visby Round CF Bold"/>
              </a:rPr>
              <a:t>APRIL</a:t>
            </a:r>
          </a:p>
          <a:p>
            <a:pPr algn="ctr"/>
            <a:endParaRPr lang="en-GB" sz="2400" dirty="0">
              <a:solidFill>
                <a:srgbClr val="633A8E"/>
              </a:solidFill>
              <a:latin typeface="Visby Round CF Bold" panose="00000800000000000000" pitchFamily="50" charset="0"/>
            </a:endParaRPr>
          </a:p>
        </p:txBody>
      </p:sp>
      <p:sp>
        <p:nvSpPr>
          <p:cNvPr id="14" name="TextBox 13">
            <a:extLst>
              <a:ext uri="{FF2B5EF4-FFF2-40B4-BE49-F238E27FC236}">
                <a16:creationId xmlns:a16="http://schemas.microsoft.com/office/drawing/2014/main" id="{20057A30-DE8A-1F74-81F8-B5F5E7C6E2C2}"/>
              </a:ext>
            </a:extLst>
          </p:cNvPr>
          <p:cNvSpPr txBox="1"/>
          <p:nvPr/>
        </p:nvSpPr>
        <p:spPr>
          <a:xfrm>
            <a:off x="8577103" y="3546856"/>
            <a:ext cx="2946884" cy="2000548"/>
          </a:xfrm>
          <a:prstGeom prst="rect">
            <a:avLst/>
          </a:prstGeom>
          <a:noFill/>
        </p:spPr>
        <p:txBody>
          <a:bodyPr wrap="square" rtlCol="0">
            <a:spAutoFit/>
          </a:bodyPr>
          <a:lstStyle/>
          <a:p>
            <a:pPr algn="ctr"/>
            <a:r>
              <a:rPr lang="en-GB" sz="2400">
                <a:solidFill>
                  <a:srgbClr val="633A8E"/>
                </a:solidFill>
                <a:latin typeface="Visby Round CF Bold" panose="00000800000000000000" pitchFamily="50" charset="0"/>
              </a:rPr>
              <a:t>JULY</a:t>
            </a:r>
          </a:p>
          <a:p>
            <a:pPr algn="ctr"/>
            <a:endParaRPr lang="en-GB" sz="2000">
              <a:solidFill>
                <a:srgbClr val="633A8E"/>
              </a:solidFill>
              <a:latin typeface="Roboto" panose="02000000000000000000" pitchFamily="2" charset="0"/>
              <a:ea typeface="Roboto" panose="02000000000000000000" pitchFamily="2" charset="0"/>
              <a:cs typeface="Roboto" panose="02000000000000000000" pitchFamily="2" charset="0"/>
            </a:endParaRPr>
          </a:p>
          <a:p>
            <a:pPr algn="ctr"/>
            <a:r>
              <a:rPr lang="en-GB" sz="2000" err="1">
                <a:solidFill>
                  <a:srgbClr val="633A8E"/>
                </a:solidFill>
                <a:latin typeface="Roboto" panose="02000000000000000000" pitchFamily="2" charset="0"/>
                <a:ea typeface="Roboto" panose="02000000000000000000" pitchFamily="2" charset="0"/>
                <a:cs typeface="Roboto" panose="02000000000000000000" pitchFamily="2" charset="0"/>
              </a:rPr>
              <a:t>UniFest</a:t>
            </a:r>
            <a:r>
              <a:rPr lang="en-GB" sz="2000">
                <a:solidFill>
                  <a:srgbClr val="633A8E"/>
                </a:solidFill>
                <a:latin typeface="Roboto" panose="02000000000000000000" pitchFamily="2" charset="0"/>
                <a:ea typeface="Roboto" panose="02000000000000000000" pitchFamily="2" charset="0"/>
                <a:cs typeface="Roboto" panose="02000000000000000000" pitchFamily="2" charset="0"/>
              </a:rPr>
              <a:t> begins! Events take place throughout July during summer term.</a:t>
            </a:r>
          </a:p>
        </p:txBody>
      </p:sp>
      <p:sp>
        <p:nvSpPr>
          <p:cNvPr id="2" name="TextBox 1">
            <a:extLst>
              <a:ext uri="{FF2B5EF4-FFF2-40B4-BE49-F238E27FC236}">
                <a16:creationId xmlns:a16="http://schemas.microsoft.com/office/drawing/2014/main" id="{9C78BA26-F413-C932-C04C-B2BDFDD98DB0}"/>
              </a:ext>
            </a:extLst>
          </p:cNvPr>
          <p:cNvSpPr txBox="1"/>
          <p:nvPr/>
        </p:nvSpPr>
        <p:spPr>
          <a:xfrm>
            <a:off x="4596342" y="4107116"/>
            <a:ext cx="2842961" cy="1631216"/>
          </a:xfrm>
          <a:prstGeom prst="rect">
            <a:avLst/>
          </a:prstGeom>
          <a:noFill/>
        </p:spPr>
        <p:txBody>
          <a:bodyPr wrap="square" rtlCol="0">
            <a:spAutoFit/>
          </a:bodyPr>
          <a:lstStyle/>
          <a:p>
            <a:pPr algn="ctr"/>
            <a:r>
              <a:rPr lang="en-GB" sz="2000" dirty="0">
                <a:solidFill>
                  <a:srgbClr val="633A8E"/>
                </a:solidFill>
                <a:latin typeface="Roboto" panose="02000000000000000000" pitchFamily="2" charset="0"/>
                <a:ea typeface="Roboto" panose="02000000000000000000" pitchFamily="2" charset="0"/>
                <a:cs typeface="Roboto" panose="02000000000000000000" pitchFamily="2" charset="0"/>
              </a:rPr>
              <a:t>You will be contacted about whether you’ve been successful or not, or you might be put on a waiting list. </a:t>
            </a:r>
            <a:endParaRPr lang="en-GB" sz="1600" dirty="0"/>
          </a:p>
        </p:txBody>
      </p:sp>
    </p:spTree>
    <p:extLst>
      <p:ext uri="{BB962C8B-B14F-4D97-AF65-F5344CB8AC3E}">
        <p14:creationId xmlns:p14="http://schemas.microsoft.com/office/powerpoint/2010/main" val="256957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7CED47B-AA07-63AB-1B38-D4A6D57EB885}"/>
            </a:ext>
          </a:extLst>
        </p:cNvPr>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595541CA-5C37-3F75-02FF-975D4C02AAB4}"/>
              </a:ext>
            </a:extLst>
          </p:cNvPr>
          <p:cNvPicPr>
            <a:picLocks noChangeAspect="1"/>
          </p:cNvPicPr>
          <p:nvPr/>
        </p:nvPicPr>
        <p:blipFill rotWithShape="1">
          <a:blip r:embed="rId3">
            <a:extLst>
              <a:ext uri="{28A0092B-C50C-407E-A947-70E740481C1C}">
                <a14:useLocalDpi xmlns:a14="http://schemas.microsoft.com/office/drawing/2010/main" val="0"/>
              </a:ext>
            </a:extLst>
          </a:blip>
          <a:srcRect b="37365"/>
          <a:stretch/>
        </p:blipFill>
        <p:spPr>
          <a:xfrm>
            <a:off x="0" y="5216134"/>
            <a:ext cx="12192000" cy="1955126"/>
          </a:xfrm>
          <a:prstGeom prst="rect">
            <a:avLst/>
          </a:prstGeom>
        </p:spPr>
      </p:pic>
      <p:sp>
        <p:nvSpPr>
          <p:cNvPr id="6" name="TextBox 5">
            <a:extLst>
              <a:ext uri="{FF2B5EF4-FFF2-40B4-BE49-F238E27FC236}">
                <a16:creationId xmlns:a16="http://schemas.microsoft.com/office/drawing/2014/main" id="{1F2DB087-6201-2574-D817-B31ABA0A13E7}"/>
              </a:ext>
            </a:extLst>
          </p:cNvPr>
          <p:cNvSpPr txBox="1"/>
          <p:nvPr/>
        </p:nvSpPr>
        <p:spPr>
          <a:xfrm>
            <a:off x="358915" y="472254"/>
            <a:ext cx="8256167" cy="769441"/>
          </a:xfrm>
          <a:prstGeom prst="rect">
            <a:avLst/>
          </a:prstGeom>
          <a:solidFill>
            <a:srgbClr val="7030A0"/>
          </a:solidFill>
        </p:spPr>
        <p:txBody>
          <a:bodyPr wrap="square">
            <a:spAutoFit/>
          </a:bodyPr>
          <a:lstStyle/>
          <a:p>
            <a:pPr marL="9525" marR="0" lvl="0" indent="0" algn="l" defTabSz="685783" rtl="0" eaLnBrk="1" fontAlgn="auto" latinLnBrk="0" hangingPunct="1">
              <a:lnSpc>
                <a:spcPct val="100000"/>
              </a:lnSpc>
              <a:spcBef>
                <a:spcPts val="2400"/>
              </a:spcBef>
              <a:spcAft>
                <a:spcPts val="0"/>
              </a:spcAft>
              <a:buClrTx/>
              <a:buSzTx/>
              <a:buFontTx/>
              <a:buNone/>
              <a:tabLst/>
              <a:defRPr/>
            </a:pPr>
            <a:r>
              <a:rPr kumimoji="0" lang="en-GB" sz="44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rPr>
              <a:t>AIMHIGHER WEST MIDLANDS</a:t>
            </a:r>
          </a:p>
        </p:txBody>
      </p:sp>
      <p:pic>
        <p:nvPicPr>
          <p:cNvPr id="1026" name="Picture 2" descr="Aimhigher Magazine: Volume 1">
            <a:extLst>
              <a:ext uri="{FF2B5EF4-FFF2-40B4-BE49-F238E27FC236}">
                <a16:creationId xmlns:a16="http://schemas.microsoft.com/office/drawing/2014/main" id="{0CCEB4C3-14BE-D43A-B4E6-E8CB7CD6D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4367" y="158573"/>
            <a:ext cx="1928717" cy="1439120"/>
          </a:xfrm>
          <a:prstGeom prst="rect">
            <a:avLst/>
          </a:prstGeom>
          <a:noFill/>
          <a:ln w="76200">
            <a:solidFill>
              <a:srgbClr val="E6007E"/>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0F72BB-CDFF-C715-1FC1-15F337AD9553}"/>
              </a:ext>
            </a:extLst>
          </p:cNvPr>
          <p:cNvSpPr txBox="1"/>
          <p:nvPr/>
        </p:nvSpPr>
        <p:spPr>
          <a:xfrm>
            <a:off x="358916" y="1289454"/>
            <a:ext cx="4537022" cy="769441"/>
          </a:xfrm>
          <a:prstGeom prst="rect">
            <a:avLst/>
          </a:prstGeom>
          <a:solidFill>
            <a:srgbClr val="E6007E"/>
          </a:solidFill>
        </p:spPr>
        <p:txBody>
          <a:bodyPr wrap="square">
            <a:spAutoFit/>
          </a:bodyPr>
          <a:lstStyle/>
          <a:p>
            <a:pPr marL="9525" marR="0" lvl="0" indent="0" algn="l" defTabSz="685783" rtl="0" eaLnBrk="1" fontAlgn="auto" latinLnBrk="0" hangingPunct="1">
              <a:lnSpc>
                <a:spcPct val="100000"/>
              </a:lnSpc>
              <a:spcBef>
                <a:spcPts val="2400"/>
              </a:spcBef>
              <a:spcAft>
                <a:spcPts val="0"/>
              </a:spcAft>
              <a:buClrTx/>
              <a:buSzTx/>
              <a:buFontTx/>
              <a:buNone/>
              <a:tabLst/>
              <a:defRPr/>
            </a:pPr>
            <a:r>
              <a:rPr kumimoji="0" lang="en-GB" sz="4400" b="1" i="0" u="none" strike="noStrike" kern="1200" cap="none" spc="-4" normalizeH="0" baseline="0" noProof="0" dirty="0">
                <a:ln>
                  <a:noFill/>
                </a:ln>
                <a:solidFill>
                  <a:prstClr val="white"/>
                </a:solidFill>
                <a:effectLst/>
                <a:uLnTx/>
                <a:uFillTx/>
                <a:latin typeface="Visby Round CF Bold" panose="00000800000000000000" pitchFamily="50" charset="0"/>
                <a:ea typeface="+mn-ea"/>
                <a:cs typeface="Arial Black"/>
              </a:rPr>
              <a:t>WHO ARE WE?</a:t>
            </a:r>
          </a:p>
        </p:txBody>
      </p:sp>
      <p:sp>
        <p:nvSpPr>
          <p:cNvPr id="9" name="Rectangle: Rounded Corners 8">
            <a:extLst>
              <a:ext uri="{FF2B5EF4-FFF2-40B4-BE49-F238E27FC236}">
                <a16:creationId xmlns:a16="http://schemas.microsoft.com/office/drawing/2014/main" id="{0C034AAD-4D65-85D8-2337-2E5F11B3AE6F}"/>
              </a:ext>
            </a:extLst>
          </p:cNvPr>
          <p:cNvSpPr/>
          <p:nvPr/>
        </p:nvSpPr>
        <p:spPr>
          <a:xfrm>
            <a:off x="5618439" y="4641650"/>
            <a:ext cx="3120915" cy="2206060"/>
          </a:xfrm>
          <a:prstGeom prst="roundRect">
            <a:avLst/>
          </a:prstGeom>
          <a:solidFill>
            <a:srgbClr val="E6007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C2D198CF-92FD-1D8B-CD72-68336A2BC752}"/>
              </a:ext>
            </a:extLst>
          </p:cNvPr>
          <p:cNvSpPr/>
          <p:nvPr/>
        </p:nvSpPr>
        <p:spPr>
          <a:xfrm>
            <a:off x="5492317" y="2448289"/>
            <a:ext cx="2952751" cy="1738180"/>
          </a:xfrm>
          <a:prstGeom prst="roundRect">
            <a:avLst/>
          </a:prstGeom>
          <a:solidFill>
            <a:srgbClr val="E6007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865EF160-EFB3-D428-87B9-4988E3A964B0}"/>
              </a:ext>
            </a:extLst>
          </p:cNvPr>
          <p:cNvSpPr txBox="1"/>
          <p:nvPr/>
        </p:nvSpPr>
        <p:spPr>
          <a:xfrm>
            <a:off x="5742710" y="4786471"/>
            <a:ext cx="2872372" cy="1938992"/>
          </a:xfrm>
          <a:prstGeom prst="rect">
            <a:avLst/>
          </a:prstGeom>
          <a:noFill/>
        </p:spPr>
        <p:txBody>
          <a:bodyPr wrap="square">
            <a:spAutoFit/>
          </a:bodyPr>
          <a:lstStyle/>
          <a:p>
            <a:pPr lvl="0" algn="ctr">
              <a:spcBef>
                <a:spcPts val="1200"/>
              </a:spcBef>
              <a:defRPr/>
            </a:pPr>
            <a:r>
              <a:rPr lang="en-GB" sz="2400" b="1" dirty="0">
                <a:solidFill>
                  <a:schemeClr val="bg1"/>
                </a:solidFill>
              </a:rPr>
              <a:t>Since starting in 2017, we have worked with over 67,000 students and done 6,300 activities</a:t>
            </a:r>
            <a:endParaRPr lang="en-GB" sz="2400" b="1" kern="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F8C63E9F-E7F8-7E5D-0512-15E337C06EC1}"/>
              </a:ext>
            </a:extLst>
          </p:cNvPr>
          <p:cNvSpPr txBox="1"/>
          <p:nvPr/>
        </p:nvSpPr>
        <p:spPr>
          <a:xfrm>
            <a:off x="5490652" y="2701264"/>
            <a:ext cx="2954416" cy="1200329"/>
          </a:xfrm>
          <a:prstGeom prst="rect">
            <a:avLst/>
          </a:prstGeom>
          <a:noFill/>
        </p:spPr>
        <p:txBody>
          <a:bodyPr wrap="square">
            <a:spAutoFit/>
          </a:bodyPr>
          <a:lstStyle/>
          <a:p>
            <a:pPr lvl="0" algn="ctr">
              <a:spcBef>
                <a:spcPts val="1200"/>
              </a:spcBef>
              <a:defRPr/>
            </a:pPr>
            <a:r>
              <a:rPr lang="en-GB" sz="2400" b="1" dirty="0">
                <a:solidFill>
                  <a:schemeClr val="bg1"/>
                </a:solidFill>
              </a:rPr>
              <a:t>We ran over 900 hours of activity last year alone</a:t>
            </a:r>
            <a:endParaRPr lang="en-GB" sz="2400" b="1" kern="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5FDB78E6-7E48-7857-8E2C-3BC62CAB4FC3}"/>
              </a:ext>
            </a:extLst>
          </p:cNvPr>
          <p:cNvPicPr>
            <a:picLocks noChangeAspect="1"/>
          </p:cNvPicPr>
          <p:nvPr/>
        </p:nvPicPr>
        <p:blipFill>
          <a:blip r:embed="rId5">
            <a:extLst>
              <a:ext uri="{28A0092B-C50C-407E-A947-70E740481C1C}">
                <a14:useLocalDpi xmlns:a14="http://schemas.microsoft.com/office/drawing/2010/main" val="0"/>
              </a:ext>
            </a:extLst>
          </a:blip>
          <a:srcRect l="11790" t="9653" r="12892" b="10029"/>
          <a:stretch/>
        </p:blipFill>
        <p:spPr>
          <a:xfrm>
            <a:off x="1271755" y="2491447"/>
            <a:ext cx="3244455" cy="3459814"/>
          </a:xfrm>
          <a:prstGeom prst="rect">
            <a:avLst/>
          </a:prstGeom>
        </p:spPr>
      </p:pic>
      <p:sp>
        <p:nvSpPr>
          <p:cNvPr id="16" name="Rectangle: Rounded Corners 15">
            <a:extLst>
              <a:ext uri="{FF2B5EF4-FFF2-40B4-BE49-F238E27FC236}">
                <a16:creationId xmlns:a16="http://schemas.microsoft.com/office/drawing/2014/main" id="{BF1E40F8-33E5-A48B-1B98-AD7260482A99}"/>
              </a:ext>
            </a:extLst>
          </p:cNvPr>
          <p:cNvSpPr/>
          <p:nvPr/>
        </p:nvSpPr>
        <p:spPr>
          <a:xfrm>
            <a:off x="8824796" y="2058894"/>
            <a:ext cx="2952751" cy="2871693"/>
          </a:xfrm>
          <a:prstGeom prst="roundRect">
            <a:avLst/>
          </a:prstGeom>
          <a:solidFill>
            <a:srgbClr val="E6007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930FCEAC-6310-953F-0441-952B93902E2E}"/>
              </a:ext>
            </a:extLst>
          </p:cNvPr>
          <p:cNvSpPr txBox="1"/>
          <p:nvPr/>
        </p:nvSpPr>
        <p:spPr>
          <a:xfrm>
            <a:off x="8823131" y="2155912"/>
            <a:ext cx="2954416" cy="2677656"/>
          </a:xfrm>
          <a:prstGeom prst="rect">
            <a:avLst/>
          </a:prstGeom>
          <a:noFill/>
        </p:spPr>
        <p:txBody>
          <a:bodyPr wrap="square">
            <a:spAutoFit/>
          </a:bodyPr>
          <a:lstStyle/>
          <a:p>
            <a:pPr lvl="0" algn="ctr">
              <a:spcBef>
                <a:spcPts val="1200"/>
              </a:spcBef>
              <a:defRPr/>
            </a:pPr>
            <a:r>
              <a:rPr lang="en-GB" sz="2400" b="1" dirty="0">
                <a:solidFill>
                  <a:schemeClr val="bg1"/>
                </a:solidFill>
              </a:rPr>
              <a:t>We evaluate the work we do, and it is proven to have an impact on the number of learners choosing higher education</a:t>
            </a:r>
            <a:endParaRPr lang="en-GB" sz="2400" b="1" kern="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6166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1DCA9E6-2B8F-0494-6AF0-941D91268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7"/>
            <a:ext cx="12192000" cy="314166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5">
            <a:extLst>
              <a:ext uri="{FF2B5EF4-FFF2-40B4-BE49-F238E27FC236}">
                <a16:creationId xmlns:a16="http://schemas.microsoft.com/office/drawing/2014/main" id="{F50C86D2-FD76-DD2B-B290-AF3E82749565}"/>
              </a:ext>
            </a:extLst>
          </p:cNvPr>
          <p:cNvSpPr/>
          <p:nvPr/>
        </p:nvSpPr>
        <p:spPr>
          <a:xfrm>
            <a:off x="348595" y="260485"/>
            <a:ext cx="3464453" cy="900803"/>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noFill/>
          </a:ln>
        </p:spPr>
        <p:txBody>
          <a:bodyPr wrap="square" lIns="0" tIns="0" rIns="0" bIns="0" rtlCol="0"/>
          <a:lstStyle/>
          <a:p>
            <a:pPr defTabSz="685783">
              <a:defRPr/>
            </a:pPr>
            <a:endParaRPr sz="3600">
              <a:solidFill>
                <a:prstClr val="black"/>
              </a:solidFill>
              <a:latin typeface="Calibri"/>
            </a:endParaRPr>
          </a:p>
        </p:txBody>
      </p:sp>
      <p:sp>
        <p:nvSpPr>
          <p:cNvPr id="7" name="TextBox 6">
            <a:extLst>
              <a:ext uri="{FF2B5EF4-FFF2-40B4-BE49-F238E27FC236}">
                <a16:creationId xmlns:a16="http://schemas.microsoft.com/office/drawing/2014/main" id="{14A32C79-4749-36B9-1BC7-14A11E2FC558}"/>
              </a:ext>
            </a:extLst>
          </p:cNvPr>
          <p:cNvSpPr txBox="1"/>
          <p:nvPr/>
        </p:nvSpPr>
        <p:spPr>
          <a:xfrm>
            <a:off x="-291486" y="387720"/>
            <a:ext cx="4627183" cy="646331"/>
          </a:xfrm>
          <a:prstGeom prst="rect">
            <a:avLst/>
          </a:prstGeom>
          <a:noFill/>
        </p:spPr>
        <p:txBody>
          <a:bodyPr wrap="square">
            <a:spAutoFit/>
          </a:bodyPr>
          <a:lstStyle/>
          <a:p>
            <a:pPr marL="9525" algn="ctr" defTabSz="685783">
              <a:spcBef>
                <a:spcPts val="2400"/>
              </a:spcBef>
              <a:defRPr/>
            </a:pPr>
            <a:r>
              <a:rPr lang="en-GB" sz="3600" b="1" spc="-4">
                <a:solidFill>
                  <a:schemeClr val="bg1"/>
                </a:solidFill>
                <a:latin typeface="Visby Round CF Bold" panose="00000800000000000000" pitchFamily="50" charset="0"/>
                <a:cs typeface="Arial Black"/>
              </a:rPr>
              <a:t>Please Note…</a:t>
            </a:r>
          </a:p>
        </p:txBody>
      </p:sp>
      <p:sp>
        <p:nvSpPr>
          <p:cNvPr id="8" name="Rectangle: Rounded Corners 7">
            <a:extLst>
              <a:ext uri="{FF2B5EF4-FFF2-40B4-BE49-F238E27FC236}">
                <a16:creationId xmlns:a16="http://schemas.microsoft.com/office/drawing/2014/main" id="{91AE4F8C-5D2E-59CB-70FE-81CEE186C944}"/>
              </a:ext>
            </a:extLst>
          </p:cNvPr>
          <p:cNvSpPr/>
          <p:nvPr/>
        </p:nvSpPr>
        <p:spPr>
          <a:xfrm>
            <a:off x="5870560" y="946954"/>
            <a:ext cx="5651378" cy="2412916"/>
          </a:xfrm>
          <a:prstGeom prst="roundRect">
            <a:avLst/>
          </a:prstGeom>
          <a:solidFill>
            <a:srgbClr val="E6007E"/>
          </a:solidFill>
          <a:ln>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9" name="TextBox 1">
            <a:extLst>
              <a:ext uri="{FF2B5EF4-FFF2-40B4-BE49-F238E27FC236}">
                <a16:creationId xmlns:a16="http://schemas.microsoft.com/office/drawing/2014/main" id="{72A47220-FD63-E4FF-8C39-67BB98CF7394}"/>
              </a:ext>
            </a:extLst>
          </p:cNvPr>
          <p:cNvSpPr txBox="1"/>
          <p:nvPr/>
        </p:nvSpPr>
        <p:spPr>
          <a:xfrm>
            <a:off x="6096000" y="1130270"/>
            <a:ext cx="5046523" cy="2092881"/>
          </a:xfrm>
          <a:prstGeom prst="rect">
            <a:avLst/>
          </a:prstGeom>
          <a:noFill/>
        </p:spPr>
        <p:txBody>
          <a:bodyPr wrap="square">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lvl="0" algn="ctr">
              <a:spcBef>
                <a:spcPts val="1200"/>
              </a:spcBef>
              <a:defRPr/>
            </a:pPr>
            <a:r>
              <a:rPr lang="en-GB" sz="2000" kern="0" dirty="0" err="1">
                <a:solidFill>
                  <a:schemeClr val="bg1"/>
                </a:solidFill>
                <a:latin typeface="Roboto" panose="02000000000000000000" pitchFamily="2" charset="0"/>
                <a:ea typeface="Roboto" panose="02000000000000000000" pitchFamily="2" charset="0"/>
                <a:cs typeface="Arial" panose="020B0604020202020204" pitchFamily="34" charset="0"/>
              </a:rPr>
              <a:t>UniFest</a:t>
            </a: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 is </a:t>
            </a:r>
            <a:r>
              <a:rPr lang="en-GB" sz="2000" u="sng" kern="0" dirty="0">
                <a:solidFill>
                  <a:schemeClr val="bg1"/>
                </a:solidFill>
                <a:latin typeface="Roboto" panose="02000000000000000000" pitchFamily="2" charset="0"/>
                <a:ea typeface="Roboto" panose="02000000000000000000" pitchFamily="2" charset="0"/>
                <a:cs typeface="Arial" panose="020B0604020202020204" pitchFamily="34" charset="0"/>
              </a:rPr>
              <a:t>extremely</a:t>
            </a: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 popular, and whist we’d love to give every pupil the opportunity, we are limited to </a:t>
            </a:r>
            <a:r>
              <a:rPr lang="en-GB" sz="2000" u="sng" kern="0" dirty="0">
                <a:solidFill>
                  <a:schemeClr val="bg1"/>
                </a:solidFill>
                <a:latin typeface="Roboto" panose="02000000000000000000" pitchFamily="2" charset="0"/>
                <a:ea typeface="Roboto" panose="02000000000000000000" pitchFamily="2" charset="0"/>
                <a:cs typeface="Arial" panose="020B0604020202020204" pitchFamily="34" charset="0"/>
              </a:rPr>
              <a:t>250</a:t>
            </a: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 places.</a:t>
            </a:r>
          </a:p>
          <a:p>
            <a:pPr lvl="0" algn="ctr">
              <a:spcBef>
                <a:spcPts val="1200"/>
              </a:spcBef>
              <a:defRPr/>
            </a:pP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000" b="1" kern="0" dirty="0">
                <a:solidFill>
                  <a:schemeClr val="bg1"/>
                </a:solidFill>
                <a:latin typeface="Roboto" panose="02000000000000000000" pitchFamily="2" charset="0"/>
                <a:ea typeface="Roboto" panose="02000000000000000000" pitchFamily="2" charset="0"/>
                <a:cs typeface="Arial" panose="020B0604020202020204" pitchFamily="34" charset="0"/>
              </a:rPr>
              <a:t>We prioritise pupils who may face the greatest number of barriers to accessing higher education in our selection process</a:t>
            </a: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a:t>
            </a:r>
            <a:endParaRPr kumimoji="0" lang="en-GB" sz="2000" b="0"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10" name="Picture 9">
            <a:extLst>
              <a:ext uri="{FF2B5EF4-FFF2-40B4-BE49-F238E27FC236}">
                <a16:creationId xmlns:a16="http://schemas.microsoft.com/office/drawing/2014/main" id="{AD7D30E0-5CC9-7C0A-904E-903CDF461A59}"/>
              </a:ext>
            </a:extLst>
          </p:cNvPr>
          <p:cNvPicPr>
            <a:picLocks noChangeAspect="1"/>
          </p:cNvPicPr>
          <p:nvPr/>
        </p:nvPicPr>
        <p:blipFill>
          <a:blip r:embed="rId4"/>
          <a:stretch>
            <a:fillRect/>
          </a:stretch>
        </p:blipFill>
        <p:spPr>
          <a:xfrm>
            <a:off x="-200046" y="590487"/>
            <a:ext cx="7111299" cy="7111299"/>
          </a:xfrm>
          <a:prstGeom prst="rect">
            <a:avLst/>
          </a:prstGeom>
        </p:spPr>
      </p:pic>
    </p:spTree>
    <p:extLst>
      <p:ext uri="{BB962C8B-B14F-4D97-AF65-F5344CB8AC3E}">
        <p14:creationId xmlns:p14="http://schemas.microsoft.com/office/powerpoint/2010/main" val="4628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B687C8C4-6E26-3C93-FC59-FB88E4ABB1C3}"/>
              </a:ext>
            </a:extLst>
          </p:cNvPr>
          <p:cNvPicPr>
            <a:picLocks noChangeAspect="1"/>
          </p:cNvPicPr>
          <p:nvPr/>
        </p:nvPicPr>
        <p:blipFill rotWithShape="1">
          <a:blip r:embed="rId3">
            <a:extLst>
              <a:ext uri="{28A0092B-C50C-407E-A947-70E740481C1C}">
                <a14:useLocalDpi xmlns:a14="http://schemas.microsoft.com/office/drawing/2010/main" val="0"/>
              </a:ext>
            </a:extLst>
          </a:blip>
          <a:srcRect b="58281"/>
          <a:stretch/>
        </p:blipFill>
        <p:spPr>
          <a:xfrm>
            <a:off x="0" y="4739335"/>
            <a:ext cx="12192000" cy="2118665"/>
          </a:xfrm>
          <a:prstGeom prst="rect">
            <a:avLst/>
          </a:prstGeom>
        </p:spPr>
      </p:pic>
      <p:sp>
        <p:nvSpPr>
          <p:cNvPr id="9" name="object 5">
            <a:extLst>
              <a:ext uri="{FF2B5EF4-FFF2-40B4-BE49-F238E27FC236}">
                <a16:creationId xmlns:a16="http://schemas.microsoft.com/office/drawing/2014/main" id="{AB827761-9F7E-7A47-490E-2278CE045132}"/>
              </a:ext>
            </a:extLst>
          </p:cNvPr>
          <p:cNvSpPr/>
          <p:nvPr/>
        </p:nvSpPr>
        <p:spPr>
          <a:xfrm>
            <a:off x="443977" y="1636957"/>
            <a:ext cx="2950922" cy="928607"/>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a:ln>
            <a:noFill/>
          </a:ln>
        </p:spPr>
        <p:txBody>
          <a:bodyPr wrap="square" lIns="0" tIns="0" rIns="0" bIns="0" rtlCol="0"/>
          <a:lstStyle/>
          <a:p>
            <a:pPr defTabSz="685783">
              <a:defRPr/>
            </a:pPr>
            <a:endParaRPr sz="3600">
              <a:solidFill>
                <a:prstClr val="black"/>
              </a:solidFill>
              <a:latin typeface="Calibri"/>
            </a:endParaRPr>
          </a:p>
        </p:txBody>
      </p:sp>
      <p:sp>
        <p:nvSpPr>
          <p:cNvPr id="10" name="object 5">
            <a:extLst>
              <a:ext uri="{FF2B5EF4-FFF2-40B4-BE49-F238E27FC236}">
                <a16:creationId xmlns:a16="http://schemas.microsoft.com/office/drawing/2014/main" id="{DC70BF6E-49E1-F302-F4A7-1BD7F43F3233}"/>
              </a:ext>
            </a:extLst>
          </p:cNvPr>
          <p:cNvSpPr/>
          <p:nvPr/>
        </p:nvSpPr>
        <p:spPr>
          <a:xfrm>
            <a:off x="443978" y="567211"/>
            <a:ext cx="1142329" cy="928607"/>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633A8E"/>
            </a:solidFill>
          </a:ln>
        </p:spPr>
        <p:txBody>
          <a:bodyPr wrap="square" lIns="0" tIns="0" rIns="0" bIns="0" rtlCol="0"/>
          <a:lstStyle/>
          <a:p>
            <a:pPr defTabSz="685783">
              <a:defRPr/>
            </a:pPr>
            <a:endParaRPr sz="3600">
              <a:solidFill>
                <a:prstClr val="black"/>
              </a:solidFill>
              <a:latin typeface="Calibri"/>
            </a:endParaRPr>
          </a:p>
        </p:txBody>
      </p:sp>
      <p:sp>
        <p:nvSpPr>
          <p:cNvPr id="11" name="TextBox 10">
            <a:extLst>
              <a:ext uri="{FF2B5EF4-FFF2-40B4-BE49-F238E27FC236}">
                <a16:creationId xmlns:a16="http://schemas.microsoft.com/office/drawing/2014/main" id="{A24822DA-1A97-DC1F-70F0-44C39FB53333}"/>
              </a:ext>
            </a:extLst>
          </p:cNvPr>
          <p:cNvSpPr txBox="1"/>
          <p:nvPr/>
        </p:nvSpPr>
        <p:spPr>
          <a:xfrm>
            <a:off x="328047" y="708348"/>
            <a:ext cx="1374189" cy="646331"/>
          </a:xfrm>
          <a:prstGeom prst="rect">
            <a:avLst/>
          </a:prstGeom>
          <a:noFill/>
        </p:spPr>
        <p:txBody>
          <a:bodyPr wrap="square">
            <a:spAutoFit/>
          </a:bodyPr>
          <a:lstStyle/>
          <a:p>
            <a:pPr marL="9525" algn="ctr" defTabSz="685783">
              <a:spcBef>
                <a:spcPts val="2400"/>
              </a:spcBef>
              <a:defRPr/>
            </a:pPr>
            <a:r>
              <a:rPr lang="en-GB" sz="3600" b="1" spc="-4">
                <a:solidFill>
                  <a:schemeClr val="bg1"/>
                </a:solidFill>
                <a:latin typeface="Visby Round CF Bold" panose="00000800000000000000" pitchFamily="50" charset="0"/>
                <a:cs typeface="Arial Black"/>
              </a:rPr>
              <a:t>ANY</a:t>
            </a:r>
          </a:p>
        </p:txBody>
      </p:sp>
      <p:sp>
        <p:nvSpPr>
          <p:cNvPr id="12" name="TextBox 11">
            <a:extLst>
              <a:ext uri="{FF2B5EF4-FFF2-40B4-BE49-F238E27FC236}">
                <a16:creationId xmlns:a16="http://schemas.microsoft.com/office/drawing/2014/main" id="{B5308ACD-C531-3A66-2F50-AB79CD3E68F4}"/>
              </a:ext>
            </a:extLst>
          </p:cNvPr>
          <p:cNvSpPr txBox="1"/>
          <p:nvPr/>
        </p:nvSpPr>
        <p:spPr>
          <a:xfrm>
            <a:off x="-20801" y="1778094"/>
            <a:ext cx="3880478" cy="646331"/>
          </a:xfrm>
          <a:prstGeom prst="rect">
            <a:avLst/>
          </a:prstGeom>
          <a:noFill/>
        </p:spPr>
        <p:txBody>
          <a:bodyPr wrap="square">
            <a:spAutoFit/>
          </a:bodyPr>
          <a:lstStyle/>
          <a:p>
            <a:pPr marL="9525" algn="ctr" defTabSz="685783">
              <a:spcBef>
                <a:spcPts val="2400"/>
              </a:spcBef>
              <a:defRPr/>
            </a:pPr>
            <a:r>
              <a:rPr lang="en-GB" sz="3600" b="1" spc="-4">
                <a:solidFill>
                  <a:srgbClr val="633A8E"/>
                </a:solidFill>
                <a:latin typeface="Visby Round CF Bold" panose="00000800000000000000" pitchFamily="50" charset="0"/>
                <a:cs typeface="Arial Black"/>
              </a:rPr>
              <a:t>QUESTIONS?</a:t>
            </a:r>
          </a:p>
        </p:txBody>
      </p:sp>
      <p:pic>
        <p:nvPicPr>
          <p:cNvPr id="3" name="Picture 2" descr="A person holding a sign&#10;&#10;Description automatically generated with medium confidence">
            <a:extLst>
              <a:ext uri="{FF2B5EF4-FFF2-40B4-BE49-F238E27FC236}">
                <a16:creationId xmlns:a16="http://schemas.microsoft.com/office/drawing/2014/main" id="{50CA5913-45BA-B07F-7997-AD79A83C4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899" y="0"/>
            <a:ext cx="6858000" cy="6858000"/>
          </a:xfrm>
          <a:prstGeom prst="rect">
            <a:avLst/>
          </a:prstGeom>
        </p:spPr>
      </p:pic>
    </p:spTree>
    <p:extLst>
      <p:ext uri="{BB962C8B-B14F-4D97-AF65-F5344CB8AC3E}">
        <p14:creationId xmlns:p14="http://schemas.microsoft.com/office/powerpoint/2010/main" val="2996649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1DCA9E6-2B8F-0494-6AF0-941D91268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7"/>
            <a:ext cx="12192000" cy="314166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5">
            <a:extLst>
              <a:ext uri="{FF2B5EF4-FFF2-40B4-BE49-F238E27FC236}">
                <a16:creationId xmlns:a16="http://schemas.microsoft.com/office/drawing/2014/main" id="{AC1D44DB-1C5C-0294-D05F-6BB4E1CEECD5}"/>
              </a:ext>
            </a:extLst>
          </p:cNvPr>
          <p:cNvSpPr/>
          <p:nvPr/>
        </p:nvSpPr>
        <p:spPr>
          <a:xfrm>
            <a:off x="8549089" y="309460"/>
            <a:ext cx="3379676" cy="995869"/>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defTabSz="685783">
              <a:defRPr/>
            </a:pPr>
            <a:endParaRPr sz="3600">
              <a:solidFill>
                <a:prstClr val="black"/>
              </a:solidFill>
              <a:latin typeface="Calibri"/>
            </a:endParaRPr>
          </a:p>
        </p:txBody>
      </p:sp>
      <p:sp>
        <p:nvSpPr>
          <p:cNvPr id="7" name="TextBox 6">
            <a:extLst>
              <a:ext uri="{FF2B5EF4-FFF2-40B4-BE49-F238E27FC236}">
                <a16:creationId xmlns:a16="http://schemas.microsoft.com/office/drawing/2014/main" id="{71252A79-E70E-84D2-C9A2-2EDD803F6329}"/>
              </a:ext>
            </a:extLst>
          </p:cNvPr>
          <p:cNvSpPr txBox="1"/>
          <p:nvPr/>
        </p:nvSpPr>
        <p:spPr>
          <a:xfrm>
            <a:off x="8121784" y="484228"/>
            <a:ext cx="4157359" cy="646331"/>
          </a:xfrm>
          <a:prstGeom prst="rect">
            <a:avLst/>
          </a:prstGeom>
          <a:noFill/>
        </p:spPr>
        <p:txBody>
          <a:bodyPr wrap="square">
            <a:spAutoFit/>
          </a:bodyPr>
          <a:lstStyle/>
          <a:p>
            <a:pPr marL="9525" algn="ctr" defTabSz="685783">
              <a:spcBef>
                <a:spcPts val="2400"/>
              </a:spcBef>
              <a:defRPr/>
            </a:pPr>
            <a:r>
              <a:rPr lang="en-GB" sz="3600" b="1" spc="-4" dirty="0">
                <a:solidFill>
                  <a:schemeClr val="bg1"/>
                </a:solidFill>
                <a:latin typeface="Visby Round CF Bold" panose="00000800000000000000" pitchFamily="50" charset="0"/>
                <a:cs typeface="Arial Black"/>
              </a:rPr>
              <a:t>UNIFEST 2026</a:t>
            </a:r>
          </a:p>
        </p:txBody>
      </p:sp>
      <p:sp>
        <p:nvSpPr>
          <p:cNvPr id="8" name="object 5">
            <a:extLst>
              <a:ext uri="{FF2B5EF4-FFF2-40B4-BE49-F238E27FC236}">
                <a16:creationId xmlns:a16="http://schemas.microsoft.com/office/drawing/2014/main" id="{523F681D-74D1-1DD1-10A1-A785AEC504AA}"/>
              </a:ext>
            </a:extLst>
          </p:cNvPr>
          <p:cNvSpPr/>
          <p:nvPr/>
        </p:nvSpPr>
        <p:spPr>
          <a:xfrm>
            <a:off x="8121784" y="1501497"/>
            <a:ext cx="3806980" cy="995869"/>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a:ln>
            <a:noFill/>
          </a:ln>
        </p:spPr>
        <p:txBody>
          <a:bodyPr wrap="square" lIns="0" tIns="0" rIns="0" bIns="0" rtlCol="0"/>
          <a:lstStyle/>
          <a:p>
            <a:pPr defTabSz="685783">
              <a:defRPr/>
            </a:pPr>
            <a:endParaRPr sz="3600">
              <a:solidFill>
                <a:prstClr val="black"/>
              </a:solidFill>
              <a:latin typeface="Calibri"/>
            </a:endParaRPr>
          </a:p>
        </p:txBody>
      </p:sp>
      <p:sp>
        <p:nvSpPr>
          <p:cNvPr id="9" name="TextBox 8">
            <a:extLst>
              <a:ext uri="{FF2B5EF4-FFF2-40B4-BE49-F238E27FC236}">
                <a16:creationId xmlns:a16="http://schemas.microsoft.com/office/drawing/2014/main" id="{BC7FADA4-C412-7212-CB98-9DEAEA4DD5DB}"/>
              </a:ext>
            </a:extLst>
          </p:cNvPr>
          <p:cNvSpPr txBox="1"/>
          <p:nvPr/>
        </p:nvSpPr>
        <p:spPr>
          <a:xfrm>
            <a:off x="8121784" y="1676267"/>
            <a:ext cx="3806980" cy="646331"/>
          </a:xfrm>
          <a:prstGeom prst="rect">
            <a:avLst/>
          </a:prstGeom>
          <a:noFill/>
        </p:spPr>
        <p:txBody>
          <a:bodyPr wrap="square">
            <a:spAutoFit/>
          </a:bodyPr>
          <a:lstStyle/>
          <a:p>
            <a:pPr marL="9525" algn="ctr" defTabSz="685783">
              <a:spcBef>
                <a:spcPts val="2400"/>
              </a:spcBef>
              <a:defRPr/>
            </a:pPr>
            <a:r>
              <a:rPr lang="en-GB" sz="3600" b="1" spc="-4" dirty="0">
                <a:solidFill>
                  <a:srgbClr val="633A8E"/>
                </a:solidFill>
                <a:latin typeface="Visby Round CF Bold" panose="00000800000000000000" pitchFamily="50" charset="0"/>
                <a:cs typeface="Arial Black"/>
              </a:rPr>
              <a:t>OPENS 1st DEC</a:t>
            </a:r>
          </a:p>
        </p:txBody>
      </p:sp>
      <p:pic>
        <p:nvPicPr>
          <p:cNvPr id="3" name="Picture 2">
            <a:extLst>
              <a:ext uri="{FF2B5EF4-FFF2-40B4-BE49-F238E27FC236}">
                <a16:creationId xmlns:a16="http://schemas.microsoft.com/office/drawing/2014/main" id="{B3756446-000A-0D57-6415-6CB48A8334F7}"/>
              </a:ext>
            </a:extLst>
          </p:cNvPr>
          <p:cNvPicPr>
            <a:picLocks noChangeAspect="1"/>
          </p:cNvPicPr>
          <p:nvPr/>
        </p:nvPicPr>
        <p:blipFill>
          <a:blip r:embed="rId4"/>
          <a:stretch>
            <a:fillRect/>
          </a:stretch>
        </p:blipFill>
        <p:spPr>
          <a:xfrm>
            <a:off x="-773002" y="478747"/>
            <a:ext cx="9686441" cy="6858000"/>
          </a:xfrm>
          <a:prstGeom prst="rect">
            <a:avLst/>
          </a:prstGeom>
        </p:spPr>
      </p:pic>
      <p:grpSp>
        <p:nvGrpSpPr>
          <p:cNvPr id="2" name="Group 2">
            <a:extLst>
              <a:ext uri="{FF2B5EF4-FFF2-40B4-BE49-F238E27FC236}">
                <a16:creationId xmlns:a16="http://schemas.microsoft.com/office/drawing/2014/main" id="{F497FBEB-4ABE-8A84-E964-FABC4C20E530}"/>
              </a:ext>
            </a:extLst>
          </p:cNvPr>
          <p:cNvGrpSpPr/>
          <p:nvPr/>
        </p:nvGrpSpPr>
        <p:grpSpPr>
          <a:xfrm>
            <a:off x="1859806" y="189449"/>
            <a:ext cx="2475127" cy="2231760"/>
            <a:chOff x="0" y="0"/>
            <a:chExt cx="3013630" cy="2351664"/>
          </a:xfrm>
        </p:grpSpPr>
        <p:sp>
          <p:nvSpPr>
            <p:cNvPr id="4" name="Freeform 3">
              <a:extLst>
                <a:ext uri="{FF2B5EF4-FFF2-40B4-BE49-F238E27FC236}">
                  <a16:creationId xmlns:a16="http://schemas.microsoft.com/office/drawing/2014/main" id="{11284DD2-E0FF-09A2-6E92-3AB3C456F207}"/>
                </a:ext>
              </a:extLst>
            </p:cNvPr>
            <p:cNvSpPr/>
            <p:nvPr/>
          </p:nvSpPr>
          <p:spPr>
            <a:xfrm>
              <a:off x="323089" y="0"/>
              <a:ext cx="2367452" cy="2175096"/>
            </a:xfrm>
            <a:custGeom>
              <a:avLst/>
              <a:gdLst/>
              <a:ahLst/>
              <a:cxnLst/>
              <a:rect l="l" t="t" r="r" b="b"/>
              <a:pathLst>
                <a:path w="2367452" h="2175096">
                  <a:moveTo>
                    <a:pt x="0" y="0"/>
                  </a:moveTo>
                  <a:lnTo>
                    <a:pt x="2367452" y="0"/>
                  </a:lnTo>
                  <a:lnTo>
                    <a:pt x="2367452" y="2175096"/>
                  </a:lnTo>
                  <a:lnTo>
                    <a:pt x="0" y="217509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4">
              <a:extLst>
                <a:ext uri="{FF2B5EF4-FFF2-40B4-BE49-F238E27FC236}">
                  <a16:creationId xmlns:a16="http://schemas.microsoft.com/office/drawing/2014/main" id="{E5A86C06-E7D0-BC3B-24AF-68A4D3FFF179}"/>
                </a:ext>
              </a:extLst>
            </p:cNvPr>
            <p:cNvSpPr/>
            <p:nvPr/>
          </p:nvSpPr>
          <p:spPr>
            <a:xfrm>
              <a:off x="232105" y="328061"/>
              <a:ext cx="2202561" cy="2023603"/>
            </a:xfrm>
            <a:custGeom>
              <a:avLst/>
              <a:gdLst/>
              <a:ahLst/>
              <a:cxnLst/>
              <a:rect l="l" t="t" r="r" b="b"/>
              <a:pathLst>
                <a:path w="2202561" h="2023603">
                  <a:moveTo>
                    <a:pt x="0" y="0"/>
                  </a:moveTo>
                  <a:lnTo>
                    <a:pt x="2202562" y="0"/>
                  </a:lnTo>
                  <a:lnTo>
                    <a:pt x="2202562" y="2023604"/>
                  </a:lnTo>
                  <a:lnTo>
                    <a:pt x="0" y="202360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10" name="TextBox 5">
              <a:extLst>
                <a:ext uri="{FF2B5EF4-FFF2-40B4-BE49-F238E27FC236}">
                  <a16:creationId xmlns:a16="http://schemas.microsoft.com/office/drawing/2014/main" id="{FCD8E4AA-D7DE-D16B-11DA-E8C348D32C97}"/>
                </a:ext>
              </a:extLst>
            </p:cNvPr>
            <p:cNvSpPr txBox="1"/>
            <p:nvPr/>
          </p:nvSpPr>
          <p:spPr>
            <a:xfrm>
              <a:off x="0" y="642810"/>
              <a:ext cx="3013630" cy="1308380"/>
            </a:xfrm>
            <a:prstGeom prst="rect">
              <a:avLst/>
            </a:prstGeom>
          </p:spPr>
          <p:txBody>
            <a:bodyPr lIns="0" tIns="0" rIns="0" bIns="0" rtlCol="0" anchor="t">
              <a:spAutoFit/>
            </a:bodyPr>
            <a:lstStyle/>
            <a:p>
              <a:pPr algn="ctr">
                <a:lnSpc>
                  <a:spcPts val="5835"/>
                </a:lnSpc>
              </a:pPr>
              <a:r>
                <a:rPr lang="en-US" sz="4168" dirty="0">
                  <a:solidFill>
                    <a:srgbClr val="FFFFFF"/>
                  </a:solidFill>
                  <a:latin typeface="Visby Round CF"/>
                  <a:ea typeface="Visby Round CF"/>
                  <a:cs typeface="Visby Round CF"/>
                  <a:sym typeface="Visby Round CF"/>
                </a:rPr>
                <a:t>UNIFEST</a:t>
              </a:r>
            </a:p>
          </p:txBody>
        </p:sp>
        <p:sp>
          <p:nvSpPr>
            <p:cNvPr id="11" name="TextBox 6">
              <a:extLst>
                <a:ext uri="{FF2B5EF4-FFF2-40B4-BE49-F238E27FC236}">
                  <a16:creationId xmlns:a16="http://schemas.microsoft.com/office/drawing/2014/main" id="{F9F1481A-5B56-25A4-8ADA-81165128FFC6}"/>
                </a:ext>
              </a:extLst>
            </p:cNvPr>
            <p:cNvSpPr txBox="1"/>
            <p:nvPr/>
          </p:nvSpPr>
          <p:spPr>
            <a:xfrm>
              <a:off x="232105" y="1497515"/>
              <a:ext cx="2549418" cy="297287"/>
            </a:xfrm>
            <a:prstGeom prst="rect">
              <a:avLst/>
            </a:prstGeom>
          </p:spPr>
          <p:txBody>
            <a:bodyPr lIns="0" tIns="0" rIns="0" bIns="0" rtlCol="0" anchor="t">
              <a:spAutoFit/>
            </a:bodyPr>
            <a:lstStyle/>
            <a:p>
              <a:pPr algn="ctr">
                <a:lnSpc>
                  <a:spcPts val="2228"/>
                </a:lnSpc>
                <a:spcBef>
                  <a:spcPct val="0"/>
                </a:spcBef>
              </a:pPr>
              <a:r>
                <a:rPr lang="en-US" sz="2400" b="1" spc="22" dirty="0">
                  <a:solidFill>
                    <a:srgbClr val="FFFFFF"/>
                  </a:solidFill>
                  <a:latin typeface="Visby Round CF"/>
                  <a:ea typeface="Visby Round CF"/>
                  <a:cs typeface="Visby Round CF"/>
                  <a:sym typeface="Visby Round CF"/>
                </a:rPr>
                <a:t>2026</a:t>
              </a:r>
            </a:p>
          </p:txBody>
        </p:sp>
      </p:grpSp>
      <p:pic>
        <p:nvPicPr>
          <p:cNvPr id="12" name="Picture 11" descr="Qr code&#10;&#10;Description automatically generated">
            <a:extLst>
              <a:ext uri="{FF2B5EF4-FFF2-40B4-BE49-F238E27FC236}">
                <a16:creationId xmlns:a16="http://schemas.microsoft.com/office/drawing/2014/main" id="{F671C14A-2264-53AC-B8FA-05E602A8E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5963" y="2845199"/>
            <a:ext cx="4012801" cy="4012801"/>
          </a:xfrm>
          <a:prstGeom prst="rect">
            <a:avLst/>
          </a:prstGeom>
        </p:spPr>
      </p:pic>
    </p:spTree>
    <p:extLst>
      <p:ext uri="{BB962C8B-B14F-4D97-AF65-F5344CB8AC3E}">
        <p14:creationId xmlns:p14="http://schemas.microsoft.com/office/powerpoint/2010/main" val="269468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8AC4-7BED-422E-6D9C-0415193BEB2C}"/>
            </a:ext>
          </a:extLst>
        </p:cNvPr>
        <p:cNvGrpSpPr/>
        <p:nvPr/>
      </p:nvGrpSpPr>
      <p:grpSpPr>
        <a:xfrm>
          <a:off x="0" y="0"/>
          <a:ext cx="0" cy="0"/>
          <a:chOff x="0" y="0"/>
          <a:chExt cx="0" cy="0"/>
        </a:xfrm>
      </p:grpSpPr>
      <p:pic>
        <p:nvPicPr>
          <p:cNvPr id="27" name="Picture 26" descr="Icon&#10;&#10;Description automatically generated">
            <a:extLst>
              <a:ext uri="{FF2B5EF4-FFF2-40B4-BE49-F238E27FC236}">
                <a16:creationId xmlns:a16="http://schemas.microsoft.com/office/drawing/2014/main" id="{B9A2B73D-939D-8011-F4FA-4720256D863E}"/>
              </a:ext>
            </a:extLst>
          </p:cNvPr>
          <p:cNvPicPr>
            <a:picLocks noChangeAspect="1"/>
          </p:cNvPicPr>
          <p:nvPr/>
        </p:nvPicPr>
        <p:blipFill rotWithShape="1">
          <a:blip r:embed="rId3">
            <a:extLst>
              <a:ext uri="{28A0092B-C50C-407E-A947-70E740481C1C}">
                <a14:useLocalDpi xmlns:a14="http://schemas.microsoft.com/office/drawing/2010/main" val="0"/>
              </a:ext>
            </a:extLst>
          </a:blip>
          <a:srcRect b="37365"/>
          <a:stretch/>
        </p:blipFill>
        <p:spPr>
          <a:xfrm>
            <a:off x="0" y="4755826"/>
            <a:ext cx="12192000" cy="2102173"/>
          </a:xfrm>
          <a:prstGeom prst="rect">
            <a:avLst/>
          </a:prstGeom>
        </p:spPr>
      </p:pic>
      <p:pic>
        <p:nvPicPr>
          <p:cNvPr id="24" name="Picture 23">
            <a:extLst>
              <a:ext uri="{FF2B5EF4-FFF2-40B4-BE49-F238E27FC236}">
                <a16:creationId xmlns:a16="http://schemas.microsoft.com/office/drawing/2014/main" id="{23C1F272-15AA-3578-8C84-4984E15DCB92}"/>
              </a:ext>
            </a:extLst>
          </p:cNvPr>
          <p:cNvPicPr>
            <a:picLocks noChangeAspect="1"/>
          </p:cNvPicPr>
          <p:nvPr/>
        </p:nvPicPr>
        <p:blipFill>
          <a:blip r:embed="rId4"/>
          <a:stretch>
            <a:fillRect/>
          </a:stretch>
        </p:blipFill>
        <p:spPr>
          <a:xfrm>
            <a:off x="5697930" y="-157342"/>
            <a:ext cx="6161199" cy="1083203"/>
          </a:xfrm>
          <a:prstGeom prst="rect">
            <a:avLst/>
          </a:prstGeom>
        </p:spPr>
      </p:pic>
      <p:sp>
        <p:nvSpPr>
          <p:cNvPr id="25" name="Rectangle: Rounded Corners 24">
            <a:extLst>
              <a:ext uri="{FF2B5EF4-FFF2-40B4-BE49-F238E27FC236}">
                <a16:creationId xmlns:a16="http://schemas.microsoft.com/office/drawing/2014/main" id="{A2067F23-320B-9A89-CD6D-AB7881316D23}"/>
              </a:ext>
            </a:extLst>
          </p:cNvPr>
          <p:cNvSpPr/>
          <p:nvPr/>
        </p:nvSpPr>
        <p:spPr>
          <a:xfrm>
            <a:off x="10118570" y="1861992"/>
            <a:ext cx="596428" cy="769122"/>
          </a:xfrm>
          <a:prstGeom prst="roundRect">
            <a:avLst/>
          </a:prstGeom>
          <a:solidFill>
            <a:srgbClr val="1D9DD9"/>
          </a:solidFill>
          <a:ln>
            <a:solidFill>
              <a:srgbClr val="1D9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Two girls in a ball pit&#10;&#10;AI-generated content may be incorrect.">
            <a:extLst>
              <a:ext uri="{FF2B5EF4-FFF2-40B4-BE49-F238E27FC236}">
                <a16:creationId xmlns:a16="http://schemas.microsoft.com/office/drawing/2014/main" id="{115A5DF9-A8EE-8E50-5AA7-B8396190E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20101"/>
            <a:ext cx="5763129" cy="3842086"/>
          </a:xfrm>
          <a:prstGeom prst="rect">
            <a:avLst/>
          </a:prstGeom>
          <a:ln w="76200">
            <a:solidFill>
              <a:srgbClr val="C7DC4B"/>
            </a:solidFill>
          </a:ln>
        </p:spPr>
      </p:pic>
      <p:grpSp>
        <p:nvGrpSpPr>
          <p:cNvPr id="14" name="Group 3">
            <a:extLst>
              <a:ext uri="{FF2B5EF4-FFF2-40B4-BE49-F238E27FC236}">
                <a16:creationId xmlns:a16="http://schemas.microsoft.com/office/drawing/2014/main" id="{DF0B5A4F-48E4-A15F-D9F3-769B850BCBED}"/>
              </a:ext>
            </a:extLst>
          </p:cNvPr>
          <p:cNvGrpSpPr/>
          <p:nvPr/>
        </p:nvGrpSpPr>
        <p:grpSpPr>
          <a:xfrm>
            <a:off x="53048" y="743893"/>
            <a:ext cx="5684092" cy="3336763"/>
            <a:chOff x="-96296" y="0"/>
            <a:chExt cx="6935445" cy="5412025"/>
          </a:xfrm>
        </p:grpSpPr>
        <p:sp>
          <p:nvSpPr>
            <p:cNvPr id="15" name="Freeform 4">
              <a:extLst>
                <a:ext uri="{FF2B5EF4-FFF2-40B4-BE49-F238E27FC236}">
                  <a16:creationId xmlns:a16="http://schemas.microsoft.com/office/drawing/2014/main" id="{3163E664-B8E8-B5AB-3CB9-ACB6199B50C1}"/>
                </a:ext>
              </a:extLst>
            </p:cNvPr>
            <p:cNvSpPr/>
            <p:nvPr/>
          </p:nvSpPr>
          <p:spPr>
            <a:xfrm>
              <a:off x="743544" y="0"/>
              <a:ext cx="5448357" cy="5005678"/>
            </a:xfrm>
            <a:custGeom>
              <a:avLst/>
              <a:gdLst/>
              <a:ahLst/>
              <a:cxnLst/>
              <a:rect l="l" t="t" r="r" b="b"/>
              <a:pathLst>
                <a:path w="5448357" h="5005678">
                  <a:moveTo>
                    <a:pt x="0" y="0"/>
                  </a:moveTo>
                  <a:lnTo>
                    <a:pt x="5448357" y="0"/>
                  </a:lnTo>
                  <a:lnTo>
                    <a:pt x="5448357" y="5005678"/>
                  </a:lnTo>
                  <a:lnTo>
                    <a:pt x="0" y="500567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6" name="Freeform 5">
              <a:extLst>
                <a:ext uri="{FF2B5EF4-FFF2-40B4-BE49-F238E27FC236}">
                  <a16:creationId xmlns:a16="http://schemas.microsoft.com/office/drawing/2014/main" id="{A480A257-57D9-C80C-A6A9-61EBFCAF44B1}"/>
                </a:ext>
              </a:extLst>
            </p:cNvPr>
            <p:cNvSpPr/>
            <p:nvPr/>
          </p:nvSpPr>
          <p:spPr>
            <a:xfrm>
              <a:off x="534158" y="754987"/>
              <a:ext cx="5068885" cy="4657038"/>
            </a:xfrm>
            <a:custGeom>
              <a:avLst/>
              <a:gdLst/>
              <a:ahLst/>
              <a:cxnLst/>
              <a:rect l="l" t="t" r="r" b="b"/>
              <a:pathLst>
                <a:path w="5068885" h="4657038">
                  <a:moveTo>
                    <a:pt x="0" y="0"/>
                  </a:moveTo>
                  <a:lnTo>
                    <a:pt x="5068885" y="0"/>
                  </a:lnTo>
                  <a:lnTo>
                    <a:pt x="5068885" y="4657038"/>
                  </a:lnTo>
                  <a:lnTo>
                    <a:pt x="0" y="465703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17" name="TextBox 6">
              <a:extLst>
                <a:ext uri="{FF2B5EF4-FFF2-40B4-BE49-F238E27FC236}">
                  <a16:creationId xmlns:a16="http://schemas.microsoft.com/office/drawing/2014/main" id="{75B79761-E494-4795-CFCC-00C5EEC27349}"/>
                </a:ext>
              </a:extLst>
            </p:cNvPr>
            <p:cNvSpPr txBox="1"/>
            <p:nvPr/>
          </p:nvSpPr>
          <p:spPr>
            <a:xfrm>
              <a:off x="-96296" y="1131020"/>
              <a:ext cx="6935445" cy="2435343"/>
            </a:xfrm>
            <a:prstGeom prst="rect">
              <a:avLst/>
            </a:prstGeom>
          </p:spPr>
          <p:txBody>
            <a:bodyPr lIns="0" tIns="0" rIns="0" bIns="0" rtlCol="0" anchor="t">
              <a:spAutoFit/>
            </a:bodyPr>
            <a:lstStyle/>
            <a:p>
              <a:pPr algn="ctr">
                <a:lnSpc>
                  <a:spcPts val="13430"/>
                </a:lnSpc>
              </a:pPr>
              <a:r>
                <a:rPr lang="en-US" sz="8000" dirty="0">
                  <a:solidFill>
                    <a:srgbClr val="FFFFFF"/>
                  </a:solidFill>
                  <a:latin typeface="Verdana Pro Black" panose="020F0502020204030204" pitchFamily="34" charset="0"/>
                  <a:ea typeface="Visby Round CF"/>
                  <a:cs typeface="Visby Round CF"/>
                  <a:sym typeface="Visby Round CF"/>
                </a:rPr>
                <a:t>UNIFEST</a:t>
              </a:r>
            </a:p>
          </p:txBody>
        </p:sp>
        <p:sp>
          <p:nvSpPr>
            <p:cNvPr id="18" name="TextBox 7">
              <a:extLst>
                <a:ext uri="{FF2B5EF4-FFF2-40B4-BE49-F238E27FC236}">
                  <a16:creationId xmlns:a16="http://schemas.microsoft.com/office/drawing/2014/main" id="{3AA3E8C9-3D6A-B480-A8F4-173A5F6DB9BE}"/>
                </a:ext>
              </a:extLst>
            </p:cNvPr>
            <p:cNvSpPr txBox="1"/>
            <p:nvPr/>
          </p:nvSpPr>
          <p:spPr>
            <a:xfrm>
              <a:off x="324773" y="3566363"/>
              <a:ext cx="5867128" cy="1060788"/>
            </a:xfrm>
            <a:prstGeom prst="rect">
              <a:avLst/>
            </a:prstGeom>
          </p:spPr>
          <p:txBody>
            <a:bodyPr lIns="0" tIns="0" rIns="0" bIns="0" rtlCol="0" anchor="t">
              <a:spAutoFit/>
            </a:bodyPr>
            <a:lstStyle/>
            <a:p>
              <a:pPr algn="ctr">
                <a:lnSpc>
                  <a:spcPts val="5127"/>
                </a:lnSpc>
                <a:spcBef>
                  <a:spcPct val="0"/>
                </a:spcBef>
              </a:pPr>
              <a:r>
                <a:rPr lang="en-US" sz="5127" spc="51" dirty="0">
                  <a:solidFill>
                    <a:srgbClr val="FFFFFF"/>
                  </a:solidFill>
                  <a:latin typeface="Verdana Pro Black" panose="020B0A04030504040204" pitchFamily="34" charset="0"/>
                  <a:ea typeface="Visby Round CF"/>
                  <a:cs typeface="Visby Round CF"/>
                  <a:sym typeface="Visby Round CF"/>
                </a:rPr>
                <a:t>2026</a:t>
              </a:r>
            </a:p>
          </p:txBody>
        </p:sp>
      </p:grpSp>
      <p:pic>
        <p:nvPicPr>
          <p:cNvPr id="26" name="Picture 25" descr="A group of people dancing">
            <a:extLst>
              <a:ext uri="{FF2B5EF4-FFF2-40B4-BE49-F238E27FC236}">
                <a16:creationId xmlns:a16="http://schemas.microsoft.com/office/drawing/2014/main" id="{042BF855-CA7C-D637-4DB1-1033EE7D8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3116" y="3991663"/>
            <a:ext cx="3885433" cy="2590288"/>
          </a:xfrm>
          <a:prstGeom prst="rect">
            <a:avLst/>
          </a:prstGeom>
          <a:ln w="76200">
            <a:solidFill>
              <a:srgbClr val="E6007E"/>
            </a:solidFill>
          </a:ln>
        </p:spPr>
      </p:pic>
    </p:spTree>
    <p:extLst>
      <p:ext uri="{BB962C8B-B14F-4D97-AF65-F5344CB8AC3E}">
        <p14:creationId xmlns:p14="http://schemas.microsoft.com/office/powerpoint/2010/main" val="2155632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84AB4CB1-46F6-9354-6190-C883B3BBED4F}"/>
              </a:ext>
            </a:extLst>
          </p:cNvPr>
          <p:cNvSpPr/>
          <p:nvPr/>
        </p:nvSpPr>
        <p:spPr>
          <a:xfrm>
            <a:off x="364285" y="456150"/>
            <a:ext cx="4594214"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6DCD2056-45DF-42A2-42DE-FC4AB8966DF7}"/>
              </a:ext>
            </a:extLst>
          </p:cNvPr>
          <p:cNvSpPr/>
          <p:nvPr/>
        </p:nvSpPr>
        <p:spPr>
          <a:xfrm>
            <a:off x="364285" y="1399841"/>
            <a:ext cx="408220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6FB709A-B2C5-C0C4-4A3F-CA13CA1BFD70}"/>
              </a:ext>
            </a:extLst>
          </p:cNvPr>
          <p:cNvSpPr txBox="1"/>
          <p:nvPr/>
        </p:nvSpPr>
        <p:spPr>
          <a:xfrm>
            <a:off x="364285" y="546925"/>
            <a:ext cx="4594214"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WHAT ARE WE GOING</a:t>
            </a:r>
          </a:p>
        </p:txBody>
      </p:sp>
      <p:sp>
        <p:nvSpPr>
          <p:cNvPr id="5" name="TextBox 4">
            <a:extLst>
              <a:ext uri="{FF2B5EF4-FFF2-40B4-BE49-F238E27FC236}">
                <a16:creationId xmlns:a16="http://schemas.microsoft.com/office/drawing/2014/main" id="{60CB81A3-F1E3-336E-DC72-9DA74C322400}"/>
              </a:ext>
            </a:extLst>
          </p:cNvPr>
          <p:cNvSpPr txBox="1"/>
          <p:nvPr/>
        </p:nvSpPr>
        <p:spPr>
          <a:xfrm>
            <a:off x="234296" y="1457009"/>
            <a:ext cx="4342186" cy="584775"/>
          </a:xfrm>
          <a:prstGeom prst="rect">
            <a:avLst/>
          </a:prstGeom>
          <a:noFill/>
        </p:spPr>
        <p:txBody>
          <a:bodyPr wrap="square">
            <a:spAutoFit/>
          </a:bodyPr>
          <a:lstStyle/>
          <a:p>
            <a:pPr marL="9525" algn="ctr" defTabSz="685783">
              <a:spcBef>
                <a:spcPts val="2400"/>
              </a:spcBef>
              <a:defRPr/>
            </a:pPr>
            <a:r>
              <a:rPr lang="en-GB" sz="3200" b="1" spc="-4" dirty="0">
                <a:solidFill>
                  <a:srgbClr val="633A8E"/>
                </a:solidFill>
                <a:latin typeface="Visby Round CF Bold" panose="00000800000000000000" pitchFamily="50" charset="0"/>
                <a:cs typeface="Arial Black"/>
              </a:rPr>
              <a:t>TO COVER TODAY?</a:t>
            </a:r>
          </a:p>
        </p:txBody>
      </p:sp>
      <p:grpSp>
        <p:nvGrpSpPr>
          <p:cNvPr id="14" name="Group 13">
            <a:extLst>
              <a:ext uri="{FF2B5EF4-FFF2-40B4-BE49-F238E27FC236}">
                <a16:creationId xmlns:a16="http://schemas.microsoft.com/office/drawing/2014/main" id="{F8B15346-5A2E-E2D9-40A1-23895C19DFE2}"/>
              </a:ext>
            </a:extLst>
          </p:cNvPr>
          <p:cNvGrpSpPr/>
          <p:nvPr/>
        </p:nvGrpSpPr>
        <p:grpSpPr>
          <a:xfrm>
            <a:off x="894501" y="2600849"/>
            <a:ext cx="7768732" cy="3274516"/>
            <a:chOff x="1478963" y="2949641"/>
            <a:chExt cx="7768732" cy="3274516"/>
          </a:xfrm>
        </p:grpSpPr>
        <p:pic>
          <p:nvPicPr>
            <p:cNvPr id="8" name="Picture 7" descr="Icon&#10;&#10;Description automatically generated">
              <a:extLst>
                <a:ext uri="{FF2B5EF4-FFF2-40B4-BE49-F238E27FC236}">
                  <a16:creationId xmlns:a16="http://schemas.microsoft.com/office/drawing/2014/main" id="{925C8261-EEAE-7171-048C-ABCF0B20D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963" y="3353821"/>
              <a:ext cx="766076" cy="766076"/>
            </a:xfrm>
            <a:prstGeom prst="rect">
              <a:avLst/>
            </a:prstGeom>
          </p:spPr>
        </p:pic>
        <p:pic>
          <p:nvPicPr>
            <p:cNvPr id="9" name="Picture 8" descr="Icon&#10;&#10;Description automatically generated">
              <a:extLst>
                <a:ext uri="{FF2B5EF4-FFF2-40B4-BE49-F238E27FC236}">
                  <a16:creationId xmlns:a16="http://schemas.microsoft.com/office/drawing/2014/main" id="{67D8AED3-3A4D-513E-CF5F-1584243A3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963" y="4405951"/>
              <a:ext cx="766076" cy="766076"/>
            </a:xfrm>
            <a:prstGeom prst="rect">
              <a:avLst/>
            </a:prstGeom>
          </p:spPr>
        </p:pic>
        <p:pic>
          <p:nvPicPr>
            <p:cNvPr id="10" name="Picture 9" descr="Icon&#10;&#10;Description automatically generated">
              <a:extLst>
                <a:ext uri="{FF2B5EF4-FFF2-40B4-BE49-F238E27FC236}">
                  <a16:creationId xmlns:a16="http://schemas.microsoft.com/office/drawing/2014/main" id="{254C92CF-07DC-BEB7-06F5-C405E21BA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963" y="5458081"/>
              <a:ext cx="766076" cy="766076"/>
            </a:xfrm>
            <a:prstGeom prst="rect">
              <a:avLst/>
            </a:prstGeom>
          </p:spPr>
        </p:pic>
        <p:sp>
          <p:nvSpPr>
            <p:cNvPr id="13" name="TextBox 12">
              <a:extLst>
                <a:ext uri="{FF2B5EF4-FFF2-40B4-BE49-F238E27FC236}">
                  <a16:creationId xmlns:a16="http://schemas.microsoft.com/office/drawing/2014/main" id="{CB9CFC5A-03CE-84A6-F260-D0F93698F311}"/>
                </a:ext>
              </a:extLst>
            </p:cNvPr>
            <p:cNvSpPr txBox="1"/>
            <p:nvPr/>
          </p:nvSpPr>
          <p:spPr>
            <a:xfrm>
              <a:off x="2134169" y="2949641"/>
              <a:ext cx="7113526" cy="3118803"/>
            </a:xfrm>
            <a:prstGeom prst="rect">
              <a:avLst/>
            </a:prstGeom>
            <a:noFill/>
          </p:spPr>
          <p:txBody>
            <a:bodyPr wrap="square" lIns="91440" tIns="45720" rIns="91440" bIns="45720" anchor="t">
              <a:spAutoFit/>
            </a:bodyPr>
            <a:lstStyle/>
            <a:p>
              <a:pPr marL="398145" indent="-457200">
                <a:lnSpc>
                  <a:spcPct val="350000"/>
                </a:lnSpc>
                <a:defRPr/>
              </a:pPr>
              <a:r>
                <a:rPr lang="en-GB" sz="2000" dirty="0">
                  <a:solidFill>
                    <a:schemeClr val="bg1"/>
                  </a:solidFill>
                  <a:latin typeface="Roboto"/>
                  <a:ea typeface="Roboto"/>
                  <a:cs typeface="Roboto"/>
                </a:rPr>
                <a:t>Find out what </a:t>
              </a:r>
              <a:r>
                <a:rPr lang="en-GB" sz="2000" dirty="0" err="1">
                  <a:solidFill>
                    <a:schemeClr val="bg1"/>
                  </a:solidFill>
                  <a:latin typeface="Roboto"/>
                  <a:ea typeface="Roboto"/>
                  <a:cs typeface="Roboto"/>
                </a:rPr>
                <a:t>UniFest</a:t>
              </a:r>
              <a:r>
                <a:rPr lang="en-GB" sz="2000" dirty="0">
                  <a:solidFill>
                    <a:schemeClr val="bg1"/>
                  </a:solidFill>
                  <a:latin typeface="Roboto"/>
                  <a:ea typeface="Roboto"/>
                  <a:cs typeface="Roboto"/>
                </a:rPr>
                <a:t> is and how it can benefit you</a:t>
              </a:r>
              <a:endParaRPr lang="en-US" dirty="0">
                <a:solidFill>
                  <a:schemeClr val="bg1"/>
                </a:solidFill>
                <a:latin typeface="Roboto"/>
                <a:ea typeface="Roboto"/>
                <a:cs typeface="Roboto"/>
              </a:endParaRPr>
            </a:p>
            <a:p>
              <a:pPr marL="398145" indent="-457200">
                <a:lnSpc>
                  <a:spcPct val="350000"/>
                </a:lnSpc>
                <a:defRPr/>
              </a:pPr>
              <a:r>
                <a:rPr lang="en-GB" sz="2000" dirty="0">
                  <a:solidFill>
                    <a:schemeClr val="bg1"/>
                  </a:solidFill>
                  <a:latin typeface="Roboto"/>
                  <a:ea typeface="Roboto"/>
                  <a:cs typeface="Roboto"/>
                </a:rPr>
                <a:t>Discover the different </a:t>
              </a:r>
              <a:r>
                <a:rPr lang="en-GB" sz="2000" dirty="0" err="1">
                  <a:solidFill>
                    <a:schemeClr val="bg1"/>
                  </a:solidFill>
                  <a:latin typeface="Roboto"/>
                  <a:ea typeface="Roboto"/>
                  <a:cs typeface="Roboto"/>
                </a:rPr>
                <a:t>UniFest</a:t>
              </a:r>
              <a:r>
                <a:rPr lang="en-GB" sz="2000" dirty="0">
                  <a:solidFill>
                    <a:schemeClr val="bg1"/>
                  </a:solidFill>
                  <a:latin typeface="Roboto"/>
                  <a:ea typeface="Roboto"/>
                  <a:cs typeface="Roboto"/>
                </a:rPr>
                <a:t> packages available</a:t>
              </a:r>
            </a:p>
            <a:p>
              <a:pPr marL="398145" indent="-457200">
                <a:lnSpc>
                  <a:spcPct val="350000"/>
                </a:lnSpc>
                <a:defRPr/>
              </a:pPr>
              <a:r>
                <a:rPr lang="en-GB" sz="2000" dirty="0">
                  <a:solidFill>
                    <a:schemeClr val="bg1"/>
                  </a:solidFill>
                  <a:latin typeface="Roboto"/>
                  <a:ea typeface="Roboto"/>
                  <a:cs typeface="Roboto"/>
                </a:rPr>
                <a:t>Work out how you can apply for </a:t>
              </a:r>
              <a:r>
                <a:rPr lang="en-GB" sz="2000" dirty="0" err="1">
                  <a:solidFill>
                    <a:schemeClr val="bg1"/>
                  </a:solidFill>
                  <a:latin typeface="Roboto"/>
                  <a:ea typeface="Roboto"/>
                  <a:cs typeface="Roboto"/>
                </a:rPr>
                <a:t>UniFest</a:t>
              </a:r>
              <a:r>
                <a:rPr lang="en-GB" sz="2000" dirty="0">
                  <a:solidFill>
                    <a:schemeClr val="bg1"/>
                  </a:solidFill>
                  <a:latin typeface="Roboto"/>
                  <a:ea typeface="Roboto"/>
                  <a:cs typeface="Roboto"/>
                </a:rPr>
                <a:t> 2026</a:t>
              </a: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pic>
        <p:nvPicPr>
          <p:cNvPr id="16" name="Picture 15" descr="A person wearing a yellow shirt&#10;&#10;Description automatically generated with low confidence">
            <a:extLst>
              <a:ext uri="{FF2B5EF4-FFF2-40B4-BE49-F238E27FC236}">
                <a16:creationId xmlns:a16="http://schemas.microsoft.com/office/drawing/2014/main" id="{8696F3E5-FBC0-1152-EE72-0AD3B8B8E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118" y="-57510"/>
            <a:ext cx="6628614" cy="6628614"/>
          </a:xfrm>
          <a:prstGeom prst="rect">
            <a:avLst/>
          </a:prstGeom>
        </p:spPr>
      </p:pic>
    </p:spTree>
    <p:extLst>
      <p:ext uri="{BB962C8B-B14F-4D97-AF65-F5344CB8AC3E}">
        <p14:creationId xmlns:p14="http://schemas.microsoft.com/office/powerpoint/2010/main" val="3207239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84AB4CB1-46F6-9354-6190-C883B3BBED4F}"/>
              </a:ext>
            </a:extLst>
          </p:cNvPr>
          <p:cNvSpPr/>
          <p:nvPr/>
        </p:nvSpPr>
        <p:spPr>
          <a:xfrm>
            <a:off x="364285" y="456150"/>
            <a:ext cx="198298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6DCD2056-45DF-42A2-42DE-FC4AB8966DF7}"/>
              </a:ext>
            </a:extLst>
          </p:cNvPr>
          <p:cNvSpPr/>
          <p:nvPr/>
        </p:nvSpPr>
        <p:spPr>
          <a:xfrm>
            <a:off x="364286" y="1399841"/>
            <a:ext cx="2369949"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6FB709A-B2C5-C0C4-4A3F-CA13CA1BFD70}"/>
              </a:ext>
            </a:extLst>
          </p:cNvPr>
          <p:cNvSpPr txBox="1"/>
          <p:nvPr/>
        </p:nvSpPr>
        <p:spPr>
          <a:xfrm>
            <a:off x="364285" y="537498"/>
            <a:ext cx="1982989"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WHAT IS</a:t>
            </a:r>
          </a:p>
        </p:txBody>
      </p:sp>
      <p:sp>
        <p:nvSpPr>
          <p:cNvPr id="5" name="TextBox 4">
            <a:extLst>
              <a:ext uri="{FF2B5EF4-FFF2-40B4-BE49-F238E27FC236}">
                <a16:creationId xmlns:a16="http://schemas.microsoft.com/office/drawing/2014/main" id="{60CB81A3-F1E3-336E-DC72-9DA74C322400}"/>
              </a:ext>
            </a:extLst>
          </p:cNvPr>
          <p:cNvSpPr txBox="1"/>
          <p:nvPr/>
        </p:nvSpPr>
        <p:spPr>
          <a:xfrm>
            <a:off x="-199863" y="1443654"/>
            <a:ext cx="3255607" cy="584775"/>
          </a:xfrm>
          <a:prstGeom prst="rect">
            <a:avLst/>
          </a:prstGeom>
          <a:noFill/>
        </p:spPr>
        <p:txBody>
          <a:bodyPr wrap="square" lIns="91440" tIns="45720" rIns="91440" bIns="45720" anchor="t">
            <a:spAutoFit/>
          </a:bodyPr>
          <a:lstStyle/>
          <a:p>
            <a:pPr marL="9525" algn="ctr" defTabSz="685783">
              <a:spcBef>
                <a:spcPts val="2400"/>
              </a:spcBef>
              <a:defRPr/>
            </a:pPr>
            <a:r>
              <a:rPr lang="en-GB" sz="3200" b="1" spc="-4" dirty="0">
                <a:solidFill>
                  <a:srgbClr val="633A8E"/>
                </a:solidFill>
                <a:latin typeface="Visby Round CF Bold"/>
                <a:cs typeface="Arial Black"/>
              </a:rPr>
              <a:t>UNIFEST?</a:t>
            </a:r>
          </a:p>
        </p:txBody>
      </p:sp>
      <p:sp>
        <p:nvSpPr>
          <p:cNvPr id="32" name="Rectangle: Rounded Corners 31">
            <a:extLst>
              <a:ext uri="{FF2B5EF4-FFF2-40B4-BE49-F238E27FC236}">
                <a16:creationId xmlns:a16="http://schemas.microsoft.com/office/drawing/2014/main" id="{46925B1B-EE34-627D-718B-9632C20DE19C}"/>
              </a:ext>
            </a:extLst>
          </p:cNvPr>
          <p:cNvSpPr/>
          <p:nvPr/>
        </p:nvSpPr>
        <p:spPr>
          <a:xfrm>
            <a:off x="364285" y="3685880"/>
            <a:ext cx="5893397" cy="2634064"/>
          </a:xfrm>
          <a:prstGeom prst="roundRect">
            <a:avLst>
              <a:gd name="adj" fmla="val 7004"/>
            </a:avLst>
          </a:prstGeom>
          <a:solidFill>
            <a:srgbClr val="C7DC4B"/>
          </a:solidFill>
          <a:ln>
            <a:solidFill>
              <a:srgbClr val="C7D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rtl="0" fontAlgn="base">
              <a:lnSpc>
                <a:spcPct val="150000"/>
              </a:lnSpc>
            </a:pPr>
            <a:r>
              <a:rPr lang="en-GB" sz="1800" b="0" i="0" u="none" strike="noStrike">
                <a:solidFill>
                  <a:srgbClr val="633A8E"/>
                </a:solidFill>
                <a:effectLst/>
                <a:latin typeface="Roboto" panose="02000000000000000000" pitchFamily="2" charset="0"/>
                <a:ea typeface="Roboto" panose="02000000000000000000" pitchFamily="2" charset="0"/>
                <a:cs typeface="Roboto" panose="02000000000000000000" pitchFamily="2" charset="0"/>
              </a:rPr>
              <a:t> </a:t>
            </a:r>
            <a:endParaRPr lang="en-US" b="0" i="0">
              <a:solidFill>
                <a:srgbClr val="633A8E"/>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id="{AD1D86CD-BD7F-D20F-E8CB-A0236DC54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481" y="5189161"/>
            <a:ext cx="1668839" cy="16688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6F41AAFD-8422-1D50-991E-5A648DA8D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046" y="2308578"/>
            <a:ext cx="2203271" cy="2203271"/>
          </a:xfrm>
          <a:prstGeom prst="rect">
            <a:avLst/>
          </a:prstGeom>
        </p:spPr>
      </p:pic>
      <p:pic>
        <p:nvPicPr>
          <p:cNvPr id="11" name="Picture 10" descr="Icon&#10;&#10;Description automatically generated">
            <a:extLst>
              <a:ext uri="{FF2B5EF4-FFF2-40B4-BE49-F238E27FC236}">
                <a16:creationId xmlns:a16="http://schemas.microsoft.com/office/drawing/2014/main" id="{74E23DF8-D3E2-0457-88F6-8275AD38C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906" y="3432147"/>
            <a:ext cx="2203270" cy="220327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4927362B-26E5-E3C5-5322-614B437AF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738" y="1222583"/>
            <a:ext cx="2203270" cy="2203270"/>
          </a:xfrm>
          <a:prstGeom prst="rect">
            <a:avLst/>
          </a:prstGeom>
        </p:spPr>
      </p:pic>
      <p:pic>
        <p:nvPicPr>
          <p:cNvPr id="15" name="Picture 14" descr="Icon&#10;&#10;Description automatically generated with low confidence">
            <a:extLst>
              <a:ext uri="{FF2B5EF4-FFF2-40B4-BE49-F238E27FC236}">
                <a16:creationId xmlns:a16="http://schemas.microsoft.com/office/drawing/2014/main" id="{522F1976-EF47-4CEE-BD6C-A3B2816C1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1656" y="4499474"/>
            <a:ext cx="2203270" cy="2203270"/>
          </a:xfrm>
          <a:prstGeom prst="rect">
            <a:avLst/>
          </a:prstGeom>
        </p:spPr>
      </p:pic>
      <p:pic>
        <p:nvPicPr>
          <p:cNvPr id="17" name="Picture 16" descr="Icon&#10;&#10;Description automatically generated">
            <a:extLst>
              <a:ext uri="{FF2B5EF4-FFF2-40B4-BE49-F238E27FC236}">
                <a16:creationId xmlns:a16="http://schemas.microsoft.com/office/drawing/2014/main" id="{16BAF8E6-A8A7-9DAB-6A81-AD299B1BE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3048" y="117683"/>
            <a:ext cx="2203270" cy="2203270"/>
          </a:xfrm>
          <a:prstGeom prst="rect">
            <a:avLst/>
          </a:prstGeom>
        </p:spPr>
      </p:pic>
      <p:sp>
        <p:nvSpPr>
          <p:cNvPr id="6" name="Rectangle: Rounded Corners 5">
            <a:extLst>
              <a:ext uri="{FF2B5EF4-FFF2-40B4-BE49-F238E27FC236}">
                <a16:creationId xmlns:a16="http://schemas.microsoft.com/office/drawing/2014/main" id="{B7B924E1-FC09-700E-5751-51EC9BF552D2}"/>
              </a:ext>
            </a:extLst>
          </p:cNvPr>
          <p:cNvSpPr/>
          <p:nvPr/>
        </p:nvSpPr>
        <p:spPr>
          <a:xfrm>
            <a:off x="350894" y="2443485"/>
            <a:ext cx="5893397" cy="1123249"/>
          </a:xfrm>
          <a:prstGeom prst="roundRect">
            <a:avLst/>
          </a:prstGeom>
          <a:solidFill>
            <a:srgbClr val="C7DC4B"/>
          </a:solidFill>
          <a:ln>
            <a:solidFill>
              <a:srgbClr val="C7D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spcBef>
                <a:spcPts val="1200"/>
              </a:spcBef>
              <a:spcAft>
                <a:spcPts val="0"/>
              </a:spcAft>
              <a:buClrTx/>
              <a:buSzPct val="100000"/>
              <a:tabLst/>
              <a:defRPr/>
            </a:pPr>
            <a:r>
              <a:rPr lang="en-GB" sz="1800" kern="0" err="1">
                <a:solidFill>
                  <a:srgbClr val="633A8E"/>
                </a:solidFill>
                <a:latin typeface="Roboto" panose="02000000000000000000" pitchFamily="2" charset="0"/>
                <a:ea typeface="Roboto" panose="02000000000000000000" pitchFamily="2" charset="0"/>
                <a:cs typeface="Arial" panose="020B0604020202020204" pitchFamily="34" charset="0"/>
              </a:rPr>
              <a:t>UniFest</a:t>
            </a:r>
            <a:r>
              <a:rPr lang="en-GB" sz="1800" kern="0">
                <a:solidFill>
                  <a:srgbClr val="633A8E"/>
                </a:solidFill>
                <a:latin typeface="Roboto" panose="02000000000000000000" pitchFamily="2" charset="0"/>
                <a:ea typeface="Roboto" panose="02000000000000000000" pitchFamily="2" charset="0"/>
                <a:cs typeface="Arial" panose="020B0604020202020204" pitchFamily="34" charset="0"/>
              </a:rPr>
              <a:t> is a free opportunity to take part in a summer school at one of our five partner Universities.</a:t>
            </a:r>
          </a:p>
        </p:txBody>
      </p:sp>
      <p:sp>
        <p:nvSpPr>
          <p:cNvPr id="8" name="TextBox 7">
            <a:extLst>
              <a:ext uri="{FF2B5EF4-FFF2-40B4-BE49-F238E27FC236}">
                <a16:creationId xmlns:a16="http://schemas.microsoft.com/office/drawing/2014/main" id="{2A99D6EB-4D53-289E-8B73-A7242BB8CB66}"/>
              </a:ext>
            </a:extLst>
          </p:cNvPr>
          <p:cNvSpPr txBox="1"/>
          <p:nvPr/>
        </p:nvSpPr>
        <p:spPr>
          <a:xfrm>
            <a:off x="523683" y="3685880"/>
            <a:ext cx="5324475" cy="2862322"/>
          </a:xfrm>
          <a:prstGeom prst="rect">
            <a:avLst/>
          </a:prstGeom>
          <a:noFill/>
        </p:spPr>
        <p:txBody>
          <a:bodyPr wrap="square" rtlCol="0">
            <a:spAutoFit/>
          </a:bodyPr>
          <a:lstStyle/>
          <a:p>
            <a:pPr fontAlgn="base">
              <a:lnSpc>
                <a:spcPct val="150000"/>
              </a:lnSpc>
            </a:pPr>
            <a:r>
              <a:rPr lang="en-GB">
                <a:solidFill>
                  <a:srgbClr val="633A8E"/>
                </a:solidFill>
                <a:latin typeface="Roboto" panose="02000000000000000000" pitchFamily="2" charset="0"/>
                <a:ea typeface="Roboto" panose="02000000000000000000" pitchFamily="2" charset="0"/>
                <a:cs typeface="Roboto" panose="02000000000000000000" pitchFamily="2" charset="0"/>
              </a:rPr>
              <a:t>University events provide the opportunity to…</a:t>
            </a:r>
          </a:p>
          <a:p>
            <a:pPr fontAlgn="base">
              <a:lnSpc>
                <a:spcPct val="150000"/>
              </a:lnSpc>
              <a:buFont typeface="Arial" panose="020B0604020202020204" pitchFamily="34" charset="0"/>
              <a:buChar char="•"/>
            </a:pPr>
            <a:r>
              <a:rPr lang="en-GB">
                <a:solidFill>
                  <a:srgbClr val="633A8E"/>
                </a:solidFill>
                <a:latin typeface="Roboto" panose="02000000000000000000" pitchFamily="2" charset="0"/>
                <a:ea typeface="Roboto" panose="02000000000000000000" pitchFamily="2" charset="0"/>
                <a:cs typeface="Roboto" panose="02000000000000000000" pitchFamily="2" charset="0"/>
              </a:rPr>
              <a:t> Discover more about university life</a:t>
            </a:r>
            <a:r>
              <a:rPr lang="en-US">
                <a:solidFill>
                  <a:srgbClr val="633A8E"/>
                </a:solidFill>
                <a:latin typeface="Roboto" panose="02000000000000000000" pitchFamily="2" charset="0"/>
                <a:ea typeface="Roboto" panose="02000000000000000000" pitchFamily="2" charset="0"/>
                <a:cs typeface="Roboto" panose="02000000000000000000" pitchFamily="2" charset="0"/>
              </a:rPr>
              <a:t>​</a:t>
            </a:r>
          </a:p>
          <a:p>
            <a:pPr fontAlgn="base">
              <a:lnSpc>
                <a:spcPct val="150000"/>
              </a:lnSpc>
              <a:buFont typeface="Arial" panose="020B0604020202020204" pitchFamily="34" charset="0"/>
              <a:buChar char="•"/>
            </a:pPr>
            <a:r>
              <a:rPr lang="en-GB">
                <a:solidFill>
                  <a:srgbClr val="633A8E"/>
                </a:solidFill>
                <a:latin typeface="Roboto" panose="02000000000000000000" pitchFamily="2" charset="0"/>
                <a:ea typeface="Roboto" panose="02000000000000000000" pitchFamily="2" charset="0"/>
                <a:cs typeface="Roboto" panose="02000000000000000000" pitchFamily="2" charset="0"/>
              </a:rPr>
              <a:t> Explore your options</a:t>
            </a:r>
            <a:r>
              <a:rPr lang="en-US">
                <a:solidFill>
                  <a:srgbClr val="633A8E"/>
                </a:solidFill>
                <a:latin typeface="Roboto" panose="02000000000000000000" pitchFamily="2" charset="0"/>
                <a:ea typeface="Roboto" panose="02000000000000000000" pitchFamily="2" charset="0"/>
                <a:cs typeface="Roboto" panose="02000000000000000000" pitchFamily="2" charset="0"/>
              </a:rPr>
              <a:t>​</a:t>
            </a:r>
          </a:p>
          <a:p>
            <a:pPr fontAlgn="base">
              <a:lnSpc>
                <a:spcPct val="150000"/>
              </a:lnSpc>
              <a:buFont typeface="Arial" panose="020B0604020202020204" pitchFamily="34" charset="0"/>
              <a:buChar char="•"/>
            </a:pPr>
            <a:r>
              <a:rPr lang="en-GB">
                <a:solidFill>
                  <a:srgbClr val="633A8E"/>
                </a:solidFill>
                <a:latin typeface="Roboto" panose="02000000000000000000" pitchFamily="2" charset="0"/>
                <a:ea typeface="Roboto" panose="02000000000000000000" pitchFamily="2" charset="0"/>
                <a:cs typeface="Roboto" panose="02000000000000000000" pitchFamily="2" charset="0"/>
              </a:rPr>
              <a:t> Gain new skills</a:t>
            </a:r>
            <a:r>
              <a:rPr lang="en-US">
                <a:solidFill>
                  <a:srgbClr val="633A8E"/>
                </a:solidFill>
                <a:latin typeface="Roboto" panose="02000000000000000000" pitchFamily="2" charset="0"/>
                <a:ea typeface="Roboto" panose="02000000000000000000" pitchFamily="2" charset="0"/>
                <a:cs typeface="Roboto" panose="02000000000000000000" pitchFamily="2" charset="0"/>
              </a:rPr>
              <a:t>​</a:t>
            </a:r>
          </a:p>
          <a:p>
            <a:pPr fontAlgn="base">
              <a:lnSpc>
                <a:spcPct val="150000"/>
              </a:lnSpc>
              <a:buFont typeface="Arial" panose="020B0604020202020204" pitchFamily="34" charset="0"/>
              <a:buChar char="•"/>
            </a:pPr>
            <a:r>
              <a:rPr lang="en-GB">
                <a:solidFill>
                  <a:srgbClr val="633A8E"/>
                </a:solidFill>
                <a:latin typeface="Roboto" panose="02000000000000000000" pitchFamily="2" charset="0"/>
                <a:ea typeface="Roboto" panose="02000000000000000000" pitchFamily="2" charset="0"/>
                <a:cs typeface="Roboto" panose="02000000000000000000" pitchFamily="2" charset="0"/>
              </a:rPr>
              <a:t> Make friends</a:t>
            </a:r>
            <a:r>
              <a:rPr lang="en-US">
                <a:solidFill>
                  <a:srgbClr val="633A8E"/>
                </a:solidFill>
                <a:latin typeface="Roboto" panose="02000000000000000000" pitchFamily="2" charset="0"/>
                <a:ea typeface="Roboto" panose="02000000000000000000" pitchFamily="2" charset="0"/>
                <a:cs typeface="Roboto" panose="02000000000000000000" pitchFamily="2" charset="0"/>
              </a:rPr>
              <a:t>​</a:t>
            </a:r>
          </a:p>
          <a:p>
            <a:pPr fontAlgn="base">
              <a:lnSpc>
                <a:spcPct val="150000"/>
              </a:lnSpc>
              <a:buFont typeface="Arial" panose="020B0604020202020204" pitchFamily="34" charset="0"/>
              <a:buChar char="•"/>
            </a:pPr>
            <a:r>
              <a:rPr lang="en-GB">
                <a:solidFill>
                  <a:srgbClr val="633A8E"/>
                </a:solidFill>
                <a:latin typeface="Roboto" panose="02000000000000000000" pitchFamily="2" charset="0"/>
                <a:ea typeface="Roboto" panose="02000000000000000000" pitchFamily="2" charset="0"/>
                <a:cs typeface="Roboto" panose="02000000000000000000" pitchFamily="2" charset="0"/>
              </a:rPr>
              <a:t> Have fun!</a:t>
            </a:r>
            <a:endParaRPr lang="en-US">
              <a:solidFill>
                <a:srgbClr val="633A8E"/>
              </a:solidFill>
              <a:latin typeface="Roboto" panose="02000000000000000000" pitchFamily="2" charset="0"/>
              <a:ea typeface="Roboto" panose="02000000000000000000" pitchFamily="2" charset="0"/>
              <a:cs typeface="Roboto" panose="02000000000000000000" pitchFamily="2" charset="0"/>
            </a:endParaRPr>
          </a:p>
          <a:p>
            <a:endParaRPr lang="en-GB"/>
          </a:p>
        </p:txBody>
      </p:sp>
    </p:spTree>
    <p:extLst>
      <p:ext uri="{BB962C8B-B14F-4D97-AF65-F5344CB8AC3E}">
        <p14:creationId xmlns:p14="http://schemas.microsoft.com/office/powerpoint/2010/main" val="1573033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D383-C31D-BDC5-05F3-DE91D9984F98}"/>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24C43BB-51A5-5466-A46B-42D63E25F9A5}"/>
              </a:ext>
            </a:extLst>
          </p:cNvPr>
          <p:cNvSpPr/>
          <p:nvPr/>
        </p:nvSpPr>
        <p:spPr>
          <a:xfrm>
            <a:off x="364285" y="456150"/>
            <a:ext cx="333102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E6007E"/>
          </a:solidFill>
          <a:ln>
            <a:solidFill>
              <a:srgbClr val="E6007E"/>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8AB0F63A-2C5D-6A41-284A-22218A4FEF54}"/>
              </a:ext>
            </a:extLst>
          </p:cNvPr>
          <p:cNvSpPr/>
          <p:nvPr/>
        </p:nvSpPr>
        <p:spPr>
          <a:xfrm>
            <a:off x="364286" y="1399841"/>
            <a:ext cx="2586304"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E8574A-F98A-8283-7151-73EF0D08C796}"/>
              </a:ext>
            </a:extLst>
          </p:cNvPr>
          <p:cNvSpPr txBox="1"/>
          <p:nvPr/>
        </p:nvSpPr>
        <p:spPr>
          <a:xfrm>
            <a:off x="364285" y="537498"/>
            <a:ext cx="3331022"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WHAT DO I GET</a:t>
            </a:r>
          </a:p>
        </p:txBody>
      </p:sp>
      <p:sp>
        <p:nvSpPr>
          <p:cNvPr id="5" name="TextBox 4">
            <a:extLst>
              <a:ext uri="{FF2B5EF4-FFF2-40B4-BE49-F238E27FC236}">
                <a16:creationId xmlns:a16="http://schemas.microsoft.com/office/drawing/2014/main" id="{8E735D69-AE05-6A8D-718E-1AD648510AA9}"/>
              </a:ext>
            </a:extLst>
          </p:cNvPr>
          <p:cNvSpPr txBox="1"/>
          <p:nvPr/>
        </p:nvSpPr>
        <p:spPr>
          <a:xfrm>
            <a:off x="364285" y="1461996"/>
            <a:ext cx="2586305"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OUT OF IT?</a:t>
            </a:r>
          </a:p>
        </p:txBody>
      </p:sp>
      <p:sp>
        <p:nvSpPr>
          <p:cNvPr id="13" name="TextBox 12">
            <a:extLst>
              <a:ext uri="{FF2B5EF4-FFF2-40B4-BE49-F238E27FC236}">
                <a16:creationId xmlns:a16="http://schemas.microsoft.com/office/drawing/2014/main" id="{5A419731-9DD1-F1F0-28BF-425572526827}"/>
              </a:ext>
            </a:extLst>
          </p:cNvPr>
          <p:cNvSpPr txBox="1"/>
          <p:nvPr/>
        </p:nvSpPr>
        <p:spPr>
          <a:xfrm>
            <a:off x="1074648" y="3020582"/>
            <a:ext cx="5273350" cy="3118803"/>
          </a:xfrm>
          <a:prstGeom prst="rect">
            <a:avLst/>
          </a:prstGeom>
          <a:noFill/>
        </p:spPr>
        <p:txBody>
          <a:bodyPr wrap="square" lIns="91440" tIns="45720" rIns="91440" bIns="45720" anchor="t">
            <a:spAutoFit/>
          </a:bodyPr>
          <a:lstStyle/>
          <a:p>
            <a:pPr marL="398145" indent="-457200">
              <a:lnSpc>
                <a:spcPct val="350000"/>
              </a:lnSpc>
              <a:defRPr/>
            </a:pPr>
            <a:r>
              <a:rPr lang="en-GB" sz="2000" dirty="0">
                <a:solidFill>
                  <a:schemeClr val="bg1"/>
                </a:solidFill>
                <a:latin typeface="Roboto"/>
                <a:ea typeface="Roboto"/>
                <a:cs typeface="Roboto"/>
              </a:rPr>
              <a:t>Find out what university is really like</a:t>
            </a:r>
            <a:endParaRPr lang="en-US" dirty="0">
              <a:solidFill>
                <a:schemeClr val="bg1"/>
              </a:solidFill>
              <a:latin typeface="Roboto"/>
              <a:ea typeface="Roboto"/>
              <a:cs typeface="Roboto"/>
            </a:endParaRPr>
          </a:p>
          <a:p>
            <a:pPr marL="398145" indent="-457200">
              <a:lnSpc>
                <a:spcPct val="350000"/>
              </a:lnSpc>
              <a:defRPr/>
            </a:pPr>
            <a:r>
              <a:rPr lang="en-GB" sz="2000" dirty="0">
                <a:solidFill>
                  <a:schemeClr val="bg1"/>
                </a:solidFill>
                <a:latin typeface="Roboto"/>
                <a:ea typeface="Roboto"/>
                <a:cs typeface="Roboto"/>
              </a:rPr>
              <a:t>Talk to University students and staff</a:t>
            </a:r>
          </a:p>
          <a:p>
            <a:pPr marL="398145" indent="-457200">
              <a:lnSpc>
                <a:spcPct val="150000"/>
              </a:lnSpc>
              <a:defRPr/>
            </a:pP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398145" indent="-457200">
              <a:lnSpc>
                <a:spcPct val="150000"/>
              </a:lnSpc>
              <a:defRPr/>
            </a:pPr>
            <a:r>
              <a:rPr lang="en-GB" sz="2000" dirty="0">
                <a:solidFill>
                  <a:schemeClr val="bg1"/>
                </a:solidFill>
                <a:latin typeface="Roboto"/>
                <a:ea typeface="Roboto"/>
                <a:cs typeface="Roboto"/>
              </a:rPr>
              <a:t>Develop confidence and make new friends</a:t>
            </a: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descr="Icon&#10;&#10;Description automatically generated">
            <a:extLst>
              <a:ext uri="{FF2B5EF4-FFF2-40B4-BE49-F238E27FC236}">
                <a16:creationId xmlns:a16="http://schemas.microsoft.com/office/drawing/2014/main" id="{F479089E-D395-FE5B-E891-546E98994AA5}"/>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537320" y="3429000"/>
            <a:ext cx="537328" cy="496741"/>
          </a:xfrm>
          <a:prstGeom prst="rect">
            <a:avLst/>
          </a:prstGeom>
        </p:spPr>
      </p:pic>
      <p:pic>
        <p:nvPicPr>
          <p:cNvPr id="17" name="Picture 16" descr="Icon&#10;&#10;Description automatically generated">
            <a:extLst>
              <a:ext uri="{FF2B5EF4-FFF2-40B4-BE49-F238E27FC236}">
                <a16:creationId xmlns:a16="http://schemas.microsoft.com/office/drawing/2014/main" id="{43A6D1C0-0C48-D93C-5E2E-F49AF3DE6E62}"/>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537320" y="4495803"/>
            <a:ext cx="537328" cy="496741"/>
          </a:xfrm>
          <a:prstGeom prst="rect">
            <a:avLst/>
          </a:prstGeom>
        </p:spPr>
      </p:pic>
      <p:pic>
        <p:nvPicPr>
          <p:cNvPr id="18" name="Picture 17" descr="Icon&#10;&#10;Description automatically generated">
            <a:extLst>
              <a:ext uri="{FF2B5EF4-FFF2-40B4-BE49-F238E27FC236}">
                <a16:creationId xmlns:a16="http://schemas.microsoft.com/office/drawing/2014/main" id="{27A5E1E4-8C1C-C995-1440-DCB121083CC4}"/>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537320" y="5588733"/>
            <a:ext cx="537328" cy="496741"/>
          </a:xfrm>
          <a:prstGeom prst="rect">
            <a:avLst/>
          </a:prstGeom>
        </p:spPr>
      </p:pic>
      <p:sp>
        <p:nvSpPr>
          <p:cNvPr id="28" name="TextBox 27">
            <a:extLst>
              <a:ext uri="{FF2B5EF4-FFF2-40B4-BE49-F238E27FC236}">
                <a16:creationId xmlns:a16="http://schemas.microsoft.com/office/drawing/2014/main" id="{A8C51555-EC7B-3675-77EC-BCFB10DEFBDA}"/>
              </a:ext>
            </a:extLst>
          </p:cNvPr>
          <p:cNvSpPr txBox="1"/>
          <p:nvPr/>
        </p:nvSpPr>
        <p:spPr>
          <a:xfrm>
            <a:off x="6965504" y="3429000"/>
            <a:ext cx="6094428" cy="707886"/>
          </a:xfrm>
          <a:prstGeom prst="rect">
            <a:avLst/>
          </a:prstGeom>
          <a:noFill/>
        </p:spPr>
        <p:txBody>
          <a:bodyPr wrap="square">
            <a:spAutoFit/>
          </a:bodyPr>
          <a:lstStyle/>
          <a:p>
            <a:pPr marL="398463" indent="-457200">
              <a:defRPr/>
            </a:pP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Learn more about subjects, courses </a:t>
            </a:r>
          </a:p>
          <a:p>
            <a:pPr marL="398463" indent="-457200">
              <a:defRPr/>
            </a:pP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and career options</a:t>
            </a:r>
          </a:p>
        </p:txBody>
      </p:sp>
      <p:sp>
        <p:nvSpPr>
          <p:cNvPr id="30" name="TextBox 29">
            <a:extLst>
              <a:ext uri="{FF2B5EF4-FFF2-40B4-BE49-F238E27FC236}">
                <a16:creationId xmlns:a16="http://schemas.microsoft.com/office/drawing/2014/main" id="{795D74DB-5FE9-A3B3-E055-9E74931AE4AA}"/>
              </a:ext>
            </a:extLst>
          </p:cNvPr>
          <p:cNvSpPr txBox="1"/>
          <p:nvPr/>
        </p:nvSpPr>
        <p:spPr>
          <a:xfrm>
            <a:off x="6965504" y="4461322"/>
            <a:ext cx="6424366" cy="707886"/>
          </a:xfrm>
          <a:prstGeom prst="rect">
            <a:avLst/>
          </a:prstGeom>
          <a:noFill/>
        </p:spPr>
        <p:txBody>
          <a:bodyPr wrap="square" lIns="91440" tIns="45720" rIns="91440" bIns="45720" anchor="t">
            <a:spAutoFit/>
          </a:bodyPr>
          <a:lstStyle/>
          <a:p>
            <a:pPr marL="398145" indent="-457200">
              <a:defRPr/>
            </a:pPr>
            <a:r>
              <a:rPr lang="en-GB" sz="2000" dirty="0">
                <a:solidFill>
                  <a:schemeClr val="bg1"/>
                </a:solidFill>
                <a:latin typeface="Roboto"/>
                <a:ea typeface="Roboto"/>
                <a:cs typeface="Roboto"/>
              </a:rPr>
              <a:t>Improve your communication, </a:t>
            </a:r>
            <a:endParaRPr lang="en-US" dirty="0">
              <a:solidFill>
                <a:schemeClr val="bg1"/>
              </a:solidFill>
              <a:latin typeface="Roboto"/>
              <a:ea typeface="Roboto"/>
              <a:cs typeface="Roboto"/>
            </a:endParaRPr>
          </a:p>
          <a:p>
            <a:pPr marL="398145" indent="-457200">
              <a:defRPr/>
            </a:pPr>
            <a:r>
              <a:rPr lang="en-GB" sz="2000" dirty="0">
                <a:solidFill>
                  <a:schemeClr val="bg1"/>
                </a:solidFill>
                <a:latin typeface="Roboto"/>
                <a:ea typeface="Roboto"/>
                <a:cs typeface="Roboto"/>
              </a:rPr>
              <a:t>independence and team working skills</a:t>
            </a:r>
          </a:p>
        </p:txBody>
      </p:sp>
      <p:sp>
        <p:nvSpPr>
          <p:cNvPr id="32" name="TextBox 31">
            <a:extLst>
              <a:ext uri="{FF2B5EF4-FFF2-40B4-BE49-F238E27FC236}">
                <a16:creationId xmlns:a16="http://schemas.microsoft.com/office/drawing/2014/main" id="{89A970D1-EE80-DCF7-FE77-2BCB33ACFA80}"/>
              </a:ext>
            </a:extLst>
          </p:cNvPr>
          <p:cNvSpPr txBox="1"/>
          <p:nvPr/>
        </p:nvSpPr>
        <p:spPr>
          <a:xfrm>
            <a:off x="6965504" y="5568046"/>
            <a:ext cx="6424366" cy="707886"/>
          </a:xfrm>
          <a:prstGeom prst="rect">
            <a:avLst/>
          </a:prstGeom>
          <a:noFill/>
        </p:spPr>
        <p:txBody>
          <a:bodyPr wrap="square">
            <a:spAutoFit/>
          </a:bodyPr>
          <a:lstStyle/>
          <a:p>
            <a:pPr marL="398463" indent="-457200">
              <a:defRPr/>
            </a:pP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Help boost your 6th form, college </a:t>
            </a:r>
          </a:p>
          <a:p>
            <a:pPr marL="398463" indent="-457200">
              <a:defRPr/>
            </a:pP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and university applications</a:t>
            </a:r>
          </a:p>
        </p:txBody>
      </p:sp>
      <p:pic>
        <p:nvPicPr>
          <p:cNvPr id="6" name="Picture 5" descr="Icon&#10;&#10;Description automatically generated">
            <a:extLst>
              <a:ext uri="{FF2B5EF4-FFF2-40B4-BE49-F238E27FC236}">
                <a16:creationId xmlns:a16="http://schemas.microsoft.com/office/drawing/2014/main" id="{206CB7AF-A2F9-771F-8F21-840612C2681D}"/>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6347998" y="3480826"/>
            <a:ext cx="537328" cy="496741"/>
          </a:xfrm>
          <a:prstGeom prst="rect">
            <a:avLst/>
          </a:prstGeom>
        </p:spPr>
      </p:pic>
      <p:pic>
        <p:nvPicPr>
          <p:cNvPr id="7" name="Picture 6" descr="Icon&#10;&#10;Description automatically generated">
            <a:extLst>
              <a:ext uri="{FF2B5EF4-FFF2-40B4-BE49-F238E27FC236}">
                <a16:creationId xmlns:a16="http://schemas.microsoft.com/office/drawing/2014/main" id="{94771B7B-6E95-B34A-A8B9-B2432859215D}"/>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6347998" y="4547629"/>
            <a:ext cx="537328" cy="496741"/>
          </a:xfrm>
          <a:prstGeom prst="rect">
            <a:avLst/>
          </a:prstGeom>
        </p:spPr>
      </p:pic>
      <p:pic>
        <p:nvPicPr>
          <p:cNvPr id="11" name="Picture 10" descr="Icon&#10;&#10;Description automatically generated">
            <a:extLst>
              <a:ext uri="{FF2B5EF4-FFF2-40B4-BE49-F238E27FC236}">
                <a16:creationId xmlns:a16="http://schemas.microsoft.com/office/drawing/2014/main" id="{6719021C-AACF-DDAD-1E67-9E4B41E777C7}"/>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11001" r="6655" b="11611"/>
          <a:stretch/>
        </p:blipFill>
        <p:spPr>
          <a:xfrm>
            <a:off x="6347998" y="5640559"/>
            <a:ext cx="537328" cy="49674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73C00EB1-1856-4DD2-7A41-FE86B6A61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016" y="189445"/>
            <a:ext cx="4498041" cy="2998694"/>
          </a:xfrm>
          <a:prstGeom prst="rect">
            <a:avLst/>
          </a:prstGeom>
          <a:ln w="76200">
            <a:solidFill>
              <a:srgbClr val="E6007E"/>
            </a:solidFill>
          </a:ln>
        </p:spPr>
      </p:pic>
      <p:pic>
        <p:nvPicPr>
          <p:cNvPr id="12" name="Picture 11" descr="A person sitting at a table writing on a book&#10;&#10;AI-generated content may be incorrect.">
            <a:extLst>
              <a:ext uri="{FF2B5EF4-FFF2-40B4-BE49-F238E27FC236}">
                <a16:creationId xmlns:a16="http://schemas.microsoft.com/office/drawing/2014/main" id="{65F9BEDF-1488-8BB7-ADD6-8E806BB51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764" y="425825"/>
            <a:ext cx="3108512" cy="2072341"/>
          </a:xfrm>
          <a:prstGeom prst="rect">
            <a:avLst/>
          </a:prstGeom>
          <a:ln w="76200">
            <a:solidFill>
              <a:srgbClr val="C7DC4B"/>
            </a:solidFill>
          </a:ln>
        </p:spPr>
      </p:pic>
    </p:spTree>
    <p:extLst>
      <p:ext uri="{BB962C8B-B14F-4D97-AF65-F5344CB8AC3E}">
        <p14:creationId xmlns:p14="http://schemas.microsoft.com/office/powerpoint/2010/main" val="204647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336C9D7E-40E2-5EC0-A681-94A5D8AD97B9}"/>
              </a:ext>
            </a:extLst>
          </p:cNvPr>
          <p:cNvCxnSpPr>
            <a:cxnSpLocks/>
          </p:cNvCxnSpPr>
          <p:nvPr/>
        </p:nvCxnSpPr>
        <p:spPr>
          <a:xfrm>
            <a:off x="6016220" y="4219816"/>
            <a:ext cx="10447" cy="754345"/>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9" name="Picture 8" descr="Shape, circle&#10;&#10;Description automatically generated">
            <a:extLst>
              <a:ext uri="{FF2B5EF4-FFF2-40B4-BE49-F238E27FC236}">
                <a16:creationId xmlns:a16="http://schemas.microsoft.com/office/drawing/2014/main" id="{9599EDFB-637D-3FD9-DBB4-6B3C21D51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902" y="4275702"/>
            <a:ext cx="2674272" cy="2674272"/>
          </a:xfrm>
          <a:prstGeom prst="rect">
            <a:avLst/>
          </a:prstGeom>
        </p:spPr>
      </p:pic>
      <p:cxnSp>
        <p:nvCxnSpPr>
          <p:cNvPr id="48" name="Straight Connector 47">
            <a:extLst>
              <a:ext uri="{FF2B5EF4-FFF2-40B4-BE49-F238E27FC236}">
                <a16:creationId xmlns:a16="http://schemas.microsoft.com/office/drawing/2014/main" id="{DCD70FFB-11C6-D6B1-2AA0-30C5BCCBE4E8}"/>
              </a:ext>
            </a:extLst>
          </p:cNvPr>
          <p:cNvCxnSpPr>
            <a:cxnSpLocks/>
          </p:cNvCxnSpPr>
          <p:nvPr/>
        </p:nvCxnSpPr>
        <p:spPr>
          <a:xfrm flipH="1">
            <a:off x="2868076" y="3477420"/>
            <a:ext cx="2085108" cy="0"/>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pic>
        <p:nvPicPr>
          <p:cNvPr id="49" name="Picture 48" descr="Icon&#10;&#10;Description automatically generated">
            <a:extLst>
              <a:ext uri="{FF2B5EF4-FFF2-40B4-BE49-F238E27FC236}">
                <a16:creationId xmlns:a16="http://schemas.microsoft.com/office/drawing/2014/main" id="{057758D5-788D-02FB-656E-FAE22B131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91778">
            <a:off x="4106534" y="3171431"/>
            <a:ext cx="597967" cy="597967"/>
          </a:xfrm>
          <a:prstGeom prst="rect">
            <a:avLst/>
          </a:prstGeom>
        </p:spPr>
      </p:pic>
      <p:cxnSp>
        <p:nvCxnSpPr>
          <p:cNvPr id="45" name="Straight Connector 44">
            <a:extLst>
              <a:ext uri="{FF2B5EF4-FFF2-40B4-BE49-F238E27FC236}">
                <a16:creationId xmlns:a16="http://schemas.microsoft.com/office/drawing/2014/main" id="{C91B2310-8445-26FC-5CD2-1F179D1704C8}"/>
              </a:ext>
            </a:extLst>
          </p:cNvPr>
          <p:cNvCxnSpPr>
            <a:cxnSpLocks/>
          </p:cNvCxnSpPr>
          <p:nvPr/>
        </p:nvCxnSpPr>
        <p:spPr>
          <a:xfrm rot="21556437">
            <a:off x="7115087" y="3461705"/>
            <a:ext cx="1052699" cy="0"/>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46" name="Picture 45" descr="Icon&#10;&#10;Description automatically generated">
            <a:extLst>
              <a:ext uri="{FF2B5EF4-FFF2-40B4-BE49-F238E27FC236}">
                <a16:creationId xmlns:a16="http://schemas.microsoft.com/office/drawing/2014/main" id="{696902DC-9CAA-87B5-F821-C3ABB5E6F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56437">
            <a:off x="7342363" y="3155589"/>
            <a:ext cx="597967" cy="597967"/>
          </a:xfrm>
          <a:prstGeom prst="rect">
            <a:avLst/>
          </a:prstGeom>
        </p:spPr>
      </p:pic>
      <p:pic>
        <p:nvPicPr>
          <p:cNvPr id="43" name="Picture 42" descr="Icon&#10;&#10;Description automatically generated">
            <a:extLst>
              <a:ext uri="{FF2B5EF4-FFF2-40B4-BE49-F238E27FC236}">
                <a16:creationId xmlns:a16="http://schemas.microsoft.com/office/drawing/2014/main" id="{6BBCCE9D-BCBE-2D6C-53FF-196377854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70946">
            <a:off x="5722979" y="4450740"/>
            <a:ext cx="597967" cy="597967"/>
          </a:xfrm>
          <a:prstGeom prst="rect">
            <a:avLst/>
          </a:prstGeom>
        </p:spPr>
      </p:pic>
      <p:cxnSp>
        <p:nvCxnSpPr>
          <p:cNvPr id="35" name="Straight Connector 34">
            <a:extLst>
              <a:ext uri="{FF2B5EF4-FFF2-40B4-BE49-F238E27FC236}">
                <a16:creationId xmlns:a16="http://schemas.microsoft.com/office/drawing/2014/main" id="{66BB90D9-5624-8024-D3C8-1408E725C573}"/>
              </a:ext>
            </a:extLst>
          </p:cNvPr>
          <p:cNvCxnSpPr>
            <a:cxnSpLocks/>
          </p:cNvCxnSpPr>
          <p:nvPr/>
        </p:nvCxnSpPr>
        <p:spPr>
          <a:xfrm flipH="1" flipV="1">
            <a:off x="6018515" y="1922317"/>
            <a:ext cx="33474" cy="732974"/>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36" name="Picture 35" descr="Icon&#10;&#10;Description automatically generated">
            <a:extLst>
              <a:ext uri="{FF2B5EF4-FFF2-40B4-BE49-F238E27FC236}">
                <a16:creationId xmlns:a16="http://schemas.microsoft.com/office/drawing/2014/main" id="{87FC15C1-3DE7-054F-6DF3-D488A047A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081150">
            <a:off x="5727010" y="1858776"/>
            <a:ext cx="597967" cy="597967"/>
          </a:xfrm>
          <a:prstGeom prst="rect">
            <a:avLst/>
          </a:prstGeom>
          <a:ln>
            <a:noFill/>
          </a:ln>
        </p:spPr>
      </p:pic>
      <p:grpSp>
        <p:nvGrpSpPr>
          <p:cNvPr id="31" name="Group 30">
            <a:extLst>
              <a:ext uri="{FF2B5EF4-FFF2-40B4-BE49-F238E27FC236}">
                <a16:creationId xmlns:a16="http://schemas.microsoft.com/office/drawing/2014/main" id="{A3120C6F-7DC6-9C88-4988-3688FA47A418}"/>
              </a:ext>
            </a:extLst>
          </p:cNvPr>
          <p:cNvGrpSpPr/>
          <p:nvPr/>
        </p:nvGrpSpPr>
        <p:grpSpPr>
          <a:xfrm rot="2644307">
            <a:off x="6638584" y="4206908"/>
            <a:ext cx="1052699" cy="597967"/>
            <a:chOff x="1302126" y="800527"/>
            <a:chExt cx="1052699" cy="597967"/>
          </a:xfrm>
        </p:grpSpPr>
        <p:cxnSp>
          <p:nvCxnSpPr>
            <p:cNvPr id="32" name="Straight Connector 31">
              <a:extLst>
                <a:ext uri="{FF2B5EF4-FFF2-40B4-BE49-F238E27FC236}">
                  <a16:creationId xmlns:a16="http://schemas.microsoft.com/office/drawing/2014/main" id="{EB937FA3-11E8-EA6A-9E33-D0F550181439}"/>
                </a:ext>
              </a:extLst>
            </p:cNvPr>
            <p:cNvCxnSpPr>
              <a:cxnSpLocks/>
            </p:cNvCxnSpPr>
            <p:nvPr/>
          </p:nvCxnSpPr>
          <p:spPr>
            <a:xfrm>
              <a:off x="1302126" y="1106644"/>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33" name="Picture 32" descr="Icon&#10;&#10;Description automatically generated">
              <a:extLst>
                <a:ext uri="{FF2B5EF4-FFF2-40B4-BE49-F238E27FC236}">
                  <a16:creationId xmlns:a16="http://schemas.microsoft.com/office/drawing/2014/main" id="{CDB4E87E-511B-E92E-35C7-6C8F23B91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492" y="800527"/>
              <a:ext cx="597967" cy="597967"/>
            </a:xfrm>
            <a:prstGeom prst="rect">
              <a:avLst/>
            </a:prstGeom>
          </p:spPr>
        </p:pic>
      </p:grpSp>
      <p:cxnSp>
        <p:nvCxnSpPr>
          <p:cNvPr id="29" name="Straight Connector 28">
            <a:extLst>
              <a:ext uri="{FF2B5EF4-FFF2-40B4-BE49-F238E27FC236}">
                <a16:creationId xmlns:a16="http://schemas.microsoft.com/office/drawing/2014/main" id="{F58CD043-1D38-5C03-2D4E-20A5EF6BD4F8}"/>
              </a:ext>
            </a:extLst>
          </p:cNvPr>
          <p:cNvCxnSpPr>
            <a:cxnSpLocks/>
          </p:cNvCxnSpPr>
          <p:nvPr/>
        </p:nvCxnSpPr>
        <p:spPr>
          <a:xfrm rot="8183066">
            <a:off x="4347681" y="4537584"/>
            <a:ext cx="1052699" cy="0"/>
          </a:xfrm>
          <a:prstGeom prst="line">
            <a:avLst/>
          </a:prstGeom>
          <a:ln w="114300">
            <a:solidFill>
              <a:srgbClr val="4860AB"/>
            </a:solidFill>
          </a:ln>
        </p:spPr>
        <p:style>
          <a:lnRef idx="1">
            <a:schemeClr val="accent1"/>
          </a:lnRef>
          <a:fillRef idx="0">
            <a:schemeClr val="accent1"/>
          </a:fillRef>
          <a:effectRef idx="0">
            <a:schemeClr val="accent1"/>
          </a:effectRef>
          <a:fontRef idx="minor">
            <a:schemeClr val="tx1"/>
          </a:fontRef>
        </p:style>
      </p:cxnSp>
      <p:pic>
        <p:nvPicPr>
          <p:cNvPr id="30" name="Picture 29" descr="Icon&#10;&#10;Description automatically generated">
            <a:extLst>
              <a:ext uri="{FF2B5EF4-FFF2-40B4-BE49-F238E27FC236}">
                <a16:creationId xmlns:a16="http://schemas.microsoft.com/office/drawing/2014/main" id="{57351526-D859-BAF6-848F-D3E5FCA96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83066">
            <a:off x="4579968" y="4243765"/>
            <a:ext cx="597967" cy="597967"/>
          </a:xfrm>
          <a:prstGeom prst="rect">
            <a:avLst/>
          </a:prstGeom>
        </p:spPr>
      </p:pic>
      <p:grpSp>
        <p:nvGrpSpPr>
          <p:cNvPr id="25" name="Group 24">
            <a:extLst>
              <a:ext uri="{FF2B5EF4-FFF2-40B4-BE49-F238E27FC236}">
                <a16:creationId xmlns:a16="http://schemas.microsoft.com/office/drawing/2014/main" id="{DF3FBB71-990E-B11C-2C9E-D9539A0F876D}"/>
              </a:ext>
            </a:extLst>
          </p:cNvPr>
          <p:cNvGrpSpPr/>
          <p:nvPr/>
        </p:nvGrpSpPr>
        <p:grpSpPr>
          <a:xfrm rot="18953034">
            <a:off x="6692995" y="2063528"/>
            <a:ext cx="1052699" cy="597967"/>
            <a:chOff x="1302126" y="800527"/>
            <a:chExt cx="1052699" cy="597967"/>
          </a:xfrm>
        </p:grpSpPr>
        <p:cxnSp>
          <p:nvCxnSpPr>
            <p:cNvPr id="26" name="Straight Connector 25">
              <a:extLst>
                <a:ext uri="{FF2B5EF4-FFF2-40B4-BE49-F238E27FC236}">
                  <a16:creationId xmlns:a16="http://schemas.microsoft.com/office/drawing/2014/main" id="{BD458A58-43E8-6B95-93AA-F0EBC87402DF}"/>
                </a:ext>
              </a:extLst>
            </p:cNvPr>
            <p:cNvCxnSpPr>
              <a:cxnSpLocks/>
            </p:cNvCxnSpPr>
            <p:nvPr/>
          </p:nvCxnSpPr>
          <p:spPr>
            <a:xfrm>
              <a:off x="1302126" y="1106644"/>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27" name="Picture 26" descr="Icon&#10;&#10;Description automatically generated">
              <a:extLst>
                <a:ext uri="{FF2B5EF4-FFF2-40B4-BE49-F238E27FC236}">
                  <a16:creationId xmlns:a16="http://schemas.microsoft.com/office/drawing/2014/main" id="{F7E125B4-D930-C894-327E-28F6E7FB2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492" y="800527"/>
              <a:ext cx="597967" cy="597967"/>
            </a:xfrm>
            <a:prstGeom prst="rect">
              <a:avLst/>
            </a:prstGeom>
          </p:spPr>
        </p:pic>
      </p:grpSp>
      <p:cxnSp>
        <p:nvCxnSpPr>
          <p:cNvPr id="20" name="Straight Connector 19">
            <a:extLst>
              <a:ext uri="{FF2B5EF4-FFF2-40B4-BE49-F238E27FC236}">
                <a16:creationId xmlns:a16="http://schemas.microsoft.com/office/drawing/2014/main" id="{114C178E-0E01-28FB-DF09-D9712C7B2B5D}"/>
              </a:ext>
            </a:extLst>
          </p:cNvPr>
          <p:cNvCxnSpPr>
            <a:cxnSpLocks/>
          </p:cNvCxnSpPr>
          <p:nvPr/>
        </p:nvCxnSpPr>
        <p:spPr>
          <a:xfrm rot="13550181">
            <a:off x="4346240" y="2382994"/>
            <a:ext cx="1052699" cy="0"/>
          </a:xfrm>
          <a:prstGeom prst="line">
            <a:avLst/>
          </a:prstGeom>
          <a:ln w="114300">
            <a:solidFill>
              <a:srgbClr val="4860AB"/>
            </a:solidFill>
          </a:ln>
        </p:spPr>
        <p:style>
          <a:lnRef idx="1">
            <a:schemeClr val="accent1"/>
          </a:lnRef>
          <a:fillRef idx="0">
            <a:schemeClr val="accent1"/>
          </a:fillRef>
          <a:effectRef idx="0">
            <a:schemeClr val="accent1"/>
          </a:effectRef>
          <a:fontRef idx="minor">
            <a:schemeClr val="tx1"/>
          </a:fontRef>
        </p:style>
      </p:cxnSp>
      <p:pic>
        <p:nvPicPr>
          <p:cNvPr id="47" name="Picture 46" descr="Shape, circle&#10;&#10;Description automatically generated">
            <a:extLst>
              <a:ext uri="{FF2B5EF4-FFF2-40B4-BE49-F238E27FC236}">
                <a16:creationId xmlns:a16="http://schemas.microsoft.com/office/drawing/2014/main" id="{31BFC9AA-19C1-25D1-08AD-FF9EC7C30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603" y="2244532"/>
            <a:ext cx="2417674" cy="2417674"/>
          </a:xfrm>
          <a:prstGeom prst="rect">
            <a:avLst/>
          </a:prstGeom>
        </p:spPr>
      </p:pic>
      <p:pic>
        <p:nvPicPr>
          <p:cNvPr id="21" name="Picture 20" descr="Icon&#10;&#10;Description automatically generated">
            <a:extLst>
              <a:ext uri="{FF2B5EF4-FFF2-40B4-BE49-F238E27FC236}">
                <a16:creationId xmlns:a16="http://schemas.microsoft.com/office/drawing/2014/main" id="{830B237D-1D5C-F02A-BF00-B69884FA2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50181">
            <a:off x="4568489" y="2088980"/>
            <a:ext cx="597967" cy="597967"/>
          </a:xfrm>
          <a:prstGeom prst="rect">
            <a:avLst/>
          </a:prstGeom>
        </p:spPr>
      </p:pic>
      <p:pic>
        <p:nvPicPr>
          <p:cNvPr id="7" name="Picture 6" descr="Shape, circle&#10;&#10;Description automatically generated">
            <a:extLst>
              <a:ext uri="{FF2B5EF4-FFF2-40B4-BE49-F238E27FC236}">
                <a16:creationId xmlns:a16="http://schemas.microsoft.com/office/drawing/2014/main" id="{564E1EC9-128A-A775-859C-CBED6BBE3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59" y="-81579"/>
            <a:ext cx="2674272" cy="2674272"/>
          </a:xfrm>
          <a:prstGeom prst="rect">
            <a:avLst/>
          </a:prstGeom>
        </p:spPr>
      </p:pic>
      <p:pic>
        <p:nvPicPr>
          <p:cNvPr id="12" name="Picture 11" descr="Shape, circle&#10;&#10;Description automatically generated">
            <a:extLst>
              <a:ext uri="{FF2B5EF4-FFF2-40B4-BE49-F238E27FC236}">
                <a16:creationId xmlns:a16="http://schemas.microsoft.com/office/drawing/2014/main" id="{156B8DD1-5BA2-7EA7-F545-332F4AF2A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610" y="2091863"/>
            <a:ext cx="2674272" cy="2674272"/>
          </a:xfrm>
          <a:prstGeom prst="rect">
            <a:avLst/>
          </a:prstGeom>
        </p:spPr>
      </p:pic>
      <p:sp>
        <p:nvSpPr>
          <p:cNvPr id="50" name="TextBox 49">
            <a:extLst>
              <a:ext uri="{FF2B5EF4-FFF2-40B4-BE49-F238E27FC236}">
                <a16:creationId xmlns:a16="http://schemas.microsoft.com/office/drawing/2014/main" id="{CD74CF04-3728-D604-3E6F-DE0C75274E07}"/>
              </a:ext>
            </a:extLst>
          </p:cNvPr>
          <p:cNvSpPr txBox="1"/>
          <p:nvPr/>
        </p:nvSpPr>
        <p:spPr>
          <a:xfrm>
            <a:off x="5282246" y="543367"/>
            <a:ext cx="1527143" cy="1069524"/>
          </a:xfrm>
          <a:prstGeom prst="rect">
            <a:avLst/>
          </a:prstGeom>
          <a:noFill/>
        </p:spPr>
        <p:txBody>
          <a:bodyPr wrap="square" rtlCol="0">
            <a:spAutoFit/>
          </a:bodyPr>
          <a:lstStyle/>
          <a:p>
            <a:pPr algn="ctr">
              <a:lnSpc>
                <a:spcPct val="107000"/>
              </a:lnSpc>
              <a:spcAft>
                <a:spcPts val="800"/>
              </a:spcAft>
            </a:pP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 was a great experience and it has changed my future career aspirations”</a:t>
            </a:r>
          </a:p>
        </p:txBody>
      </p:sp>
      <p:sp>
        <p:nvSpPr>
          <p:cNvPr id="51" name="TextBox 50">
            <a:extLst>
              <a:ext uri="{FF2B5EF4-FFF2-40B4-BE49-F238E27FC236}">
                <a16:creationId xmlns:a16="http://schemas.microsoft.com/office/drawing/2014/main" id="{15881EA4-591B-122A-2329-05A608E39971}"/>
              </a:ext>
            </a:extLst>
          </p:cNvPr>
          <p:cNvSpPr txBox="1"/>
          <p:nvPr/>
        </p:nvSpPr>
        <p:spPr>
          <a:xfrm>
            <a:off x="3119756" y="1075328"/>
            <a:ext cx="1527143" cy="646331"/>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“It's shown me that higher education is for people like me”</a:t>
            </a:r>
          </a:p>
        </p:txBody>
      </p:sp>
      <p:sp>
        <p:nvSpPr>
          <p:cNvPr id="53" name="TextBox 52">
            <a:extLst>
              <a:ext uri="{FF2B5EF4-FFF2-40B4-BE49-F238E27FC236}">
                <a16:creationId xmlns:a16="http://schemas.microsoft.com/office/drawing/2014/main" id="{49437A55-6993-23BF-9386-17A139AF29D7}"/>
              </a:ext>
            </a:extLst>
          </p:cNvPr>
          <p:cNvSpPr txBox="1"/>
          <p:nvPr/>
        </p:nvSpPr>
        <p:spPr>
          <a:xfrm>
            <a:off x="7623278" y="358512"/>
            <a:ext cx="1599684" cy="1922065"/>
          </a:xfrm>
          <a:prstGeom prst="rect">
            <a:avLst/>
          </a:prstGeom>
          <a:noFill/>
        </p:spPr>
        <p:txBody>
          <a:bodyPr wrap="square">
            <a:spAutoFit/>
          </a:bodyPr>
          <a:lstStyle/>
          <a:p>
            <a:pPr algn="ctr">
              <a:lnSpc>
                <a:spcPct val="107000"/>
              </a:lnSpc>
              <a:spcAft>
                <a:spcPts val="800"/>
              </a:spcAft>
            </a:pP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a:t>
            </a:r>
            <a:r>
              <a:rPr lang="en-GB" sz="1600" b="1" err="1">
                <a:solidFill>
                  <a:schemeClr val="bg1"/>
                </a:solidFill>
                <a:effectLst/>
                <a:latin typeface="Roboto" panose="02000000000000000000" pitchFamily="2" charset="0"/>
                <a:ea typeface="Roboto" panose="02000000000000000000" pitchFamily="2" charset="0"/>
                <a:cs typeface="Roboto" panose="02000000000000000000" pitchFamily="2" charset="0"/>
              </a:rPr>
              <a:t>UniFest</a:t>
            </a: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 helped me gain knowledge on courses at University and what life would be like.”</a:t>
            </a:r>
          </a:p>
        </p:txBody>
      </p:sp>
      <p:sp>
        <p:nvSpPr>
          <p:cNvPr id="54" name="TextBox 53">
            <a:extLst>
              <a:ext uri="{FF2B5EF4-FFF2-40B4-BE49-F238E27FC236}">
                <a16:creationId xmlns:a16="http://schemas.microsoft.com/office/drawing/2014/main" id="{4524B6B4-ADEC-E9DB-216C-C4CABC36889E}"/>
              </a:ext>
            </a:extLst>
          </p:cNvPr>
          <p:cNvSpPr txBox="1"/>
          <p:nvPr/>
        </p:nvSpPr>
        <p:spPr>
          <a:xfrm>
            <a:off x="8247328" y="2969588"/>
            <a:ext cx="1625247" cy="1015663"/>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 enjoyed everything and the whole experience has boosted my confidence”</a:t>
            </a:r>
          </a:p>
        </p:txBody>
      </p:sp>
      <p:sp>
        <p:nvSpPr>
          <p:cNvPr id="55" name="TextBox 54">
            <a:extLst>
              <a:ext uri="{FF2B5EF4-FFF2-40B4-BE49-F238E27FC236}">
                <a16:creationId xmlns:a16="http://schemas.microsoft.com/office/drawing/2014/main" id="{28E518DB-82F2-8AFB-72DA-A7398BFDD868}"/>
              </a:ext>
            </a:extLst>
          </p:cNvPr>
          <p:cNvSpPr txBox="1"/>
          <p:nvPr/>
        </p:nvSpPr>
        <p:spPr>
          <a:xfrm>
            <a:off x="7633701" y="4951118"/>
            <a:ext cx="1576673" cy="1323439"/>
          </a:xfrm>
          <a:prstGeom prst="rect">
            <a:avLst/>
          </a:prstGeom>
          <a:noFill/>
        </p:spPr>
        <p:txBody>
          <a:bodyPr wrap="square" rtlCol="0">
            <a:spAutoFit/>
          </a:bodyPr>
          <a:lstStyle/>
          <a:p>
            <a:pPr algn="ct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“It has helped me understand what University is really like.”</a:t>
            </a:r>
          </a:p>
        </p:txBody>
      </p:sp>
      <p:sp>
        <p:nvSpPr>
          <p:cNvPr id="56" name="TextBox 55">
            <a:extLst>
              <a:ext uri="{FF2B5EF4-FFF2-40B4-BE49-F238E27FC236}">
                <a16:creationId xmlns:a16="http://schemas.microsoft.com/office/drawing/2014/main" id="{F67E80A5-5954-26AF-3119-2208DBFC017F}"/>
              </a:ext>
            </a:extLst>
          </p:cNvPr>
          <p:cNvSpPr txBox="1"/>
          <p:nvPr/>
        </p:nvSpPr>
        <p:spPr>
          <a:xfrm>
            <a:off x="1920526" y="2663261"/>
            <a:ext cx="1553677" cy="1569660"/>
          </a:xfrm>
          <a:prstGeom prst="rect">
            <a:avLst/>
          </a:prstGeom>
          <a:noFill/>
        </p:spPr>
        <p:txBody>
          <a:bodyPr wrap="square" rtlCol="0">
            <a:spAutoFit/>
          </a:bodyPr>
          <a:lstStyle/>
          <a:p>
            <a:pPr algn="ct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“It was very enjoyable and interesting. I learned loads and had loads of fun”</a:t>
            </a:r>
          </a:p>
        </p:txBody>
      </p:sp>
      <p:sp>
        <p:nvSpPr>
          <p:cNvPr id="57" name="TextBox 56">
            <a:extLst>
              <a:ext uri="{FF2B5EF4-FFF2-40B4-BE49-F238E27FC236}">
                <a16:creationId xmlns:a16="http://schemas.microsoft.com/office/drawing/2014/main" id="{A4F1234B-532C-7195-B727-1F4D0B9CA6E2}"/>
              </a:ext>
            </a:extLst>
          </p:cNvPr>
          <p:cNvSpPr txBox="1"/>
          <p:nvPr/>
        </p:nvSpPr>
        <p:spPr>
          <a:xfrm>
            <a:off x="5226680" y="5500176"/>
            <a:ext cx="1655792" cy="830997"/>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 enjoyed being able to participate in the event and expand my knowledge.”</a:t>
            </a:r>
          </a:p>
        </p:txBody>
      </p:sp>
      <p:sp>
        <p:nvSpPr>
          <p:cNvPr id="58" name="TextBox 57">
            <a:extLst>
              <a:ext uri="{FF2B5EF4-FFF2-40B4-BE49-F238E27FC236}">
                <a16:creationId xmlns:a16="http://schemas.microsoft.com/office/drawing/2014/main" id="{EAD8E573-CD4A-F985-669F-124F21DC16BA}"/>
              </a:ext>
            </a:extLst>
          </p:cNvPr>
          <p:cNvSpPr txBox="1"/>
          <p:nvPr/>
        </p:nvSpPr>
        <p:spPr>
          <a:xfrm>
            <a:off x="3045358" y="5050044"/>
            <a:ext cx="1520780" cy="830997"/>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 was a huge confidence booster making new friends”</a:t>
            </a:r>
          </a:p>
        </p:txBody>
      </p:sp>
      <p:pic>
        <p:nvPicPr>
          <p:cNvPr id="8" name="Picture 7" descr="Shape, circle&#10;&#10;Description automatically generated">
            <a:extLst>
              <a:ext uri="{FF2B5EF4-FFF2-40B4-BE49-F238E27FC236}">
                <a16:creationId xmlns:a16="http://schemas.microsoft.com/office/drawing/2014/main" id="{EB88E0BA-E593-2FA2-B810-EDCF62AAE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212" y="358512"/>
            <a:ext cx="2030505" cy="2030505"/>
          </a:xfrm>
          <a:prstGeom prst="rect">
            <a:avLst/>
          </a:prstGeom>
        </p:spPr>
      </p:pic>
      <p:pic>
        <p:nvPicPr>
          <p:cNvPr id="14" name="Picture 13" descr="Shape, circle&#10;&#10;Description automatically generated">
            <a:extLst>
              <a:ext uri="{FF2B5EF4-FFF2-40B4-BE49-F238E27FC236}">
                <a16:creationId xmlns:a16="http://schemas.microsoft.com/office/drawing/2014/main" id="{C012E63A-570F-3CD9-D644-7474BDA2D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5709" y="4434145"/>
            <a:ext cx="2030505" cy="2030505"/>
          </a:xfrm>
          <a:prstGeom prst="rect">
            <a:avLst/>
          </a:prstGeom>
        </p:spPr>
      </p:pic>
      <p:pic>
        <p:nvPicPr>
          <p:cNvPr id="16" name="Picture 15" descr="Shape, circle&#10;&#10;Description automatically generated">
            <a:extLst>
              <a:ext uri="{FF2B5EF4-FFF2-40B4-BE49-F238E27FC236}">
                <a16:creationId xmlns:a16="http://schemas.microsoft.com/office/drawing/2014/main" id="{006110DB-EC87-3783-B97C-15C75C9323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13196" y="4877125"/>
            <a:ext cx="2030506" cy="2030506"/>
          </a:xfrm>
          <a:prstGeom prst="rect">
            <a:avLst/>
          </a:prstGeom>
        </p:spPr>
      </p:pic>
      <p:pic>
        <p:nvPicPr>
          <p:cNvPr id="38" name="Picture 37" descr="Shape, circle&#10;&#10;Description automatically generated">
            <a:extLst>
              <a:ext uri="{FF2B5EF4-FFF2-40B4-BE49-F238E27FC236}">
                <a16:creationId xmlns:a16="http://schemas.microsoft.com/office/drawing/2014/main" id="{A1F8E51C-0EB7-EDF8-CD9E-4FD2F4932B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057172" y="2418945"/>
            <a:ext cx="2030506" cy="2030506"/>
          </a:xfrm>
          <a:prstGeom prst="rect">
            <a:avLst/>
          </a:prstGeom>
        </p:spPr>
      </p:pic>
      <p:pic>
        <p:nvPicPr>
          <p:cNvPr id="39" name="Picture 38" descr="Shape, circle&#10;&#10;Description automatically generated">
            <a:extLst>
              <a:ext uri="{FF2B5EF4-FFF2-40B4-BE49-F238E27FC236}">
                <a16:creationId xmlns:a16="http://schemas.microsoft.com/office/drawing/2014/main" id="{CA5E8858-3278-326F-9654-2F8C6D39A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22285" y="4311"/>
            <a:ext cx="2030506" cy="2030506"/>
          </a:xfrm>
          <a:prstGeom prst="rect">
            <a:avLst/>
          </a:prstGeom>
        </p:spPr>
      </p:pic>
      <p:sp>
        <p:nvSpPr>
          <p:cNvPr id="3" name="TextBox 2">
            <a:extLst>
              <a:ext uri="{FF2B5EF4-FFF2-40B4-BE49-F238E27FC236}">
                <a16:creationId xmlns:a16="http://schemas.microsoft.com/office/drawing/2014/main" id="{C0A188EE-A241-EC52-C000-AC894C12CDEE}"/>
              </a:ext>
            </a:extLst>
          </p:cNvPr>
          <p:cNvSpPr txBox="1"/>
          <p:nvPr/>
        </p:nvSpPr>
        <p:spPr>
          <a:xfrm>
            <a:off x="5092139" y="2690335"/>
            <a:ext cx="1907359" cy="1477328"/>
          </a:xfrm>
          <a:prstGeom prst="rect">
            <a:avLst/>
          </a:prstGeom>
          <a:noFill/>
        </p:spPr>
        <p:txBody>
          <a:bodyPr wrap="square" rtlCol="0">
            <a:spAutoFit/>
          </a:bodyPr>
          <a:lstStyle/>
          <a:p>
            <a:pPr algn="ctr"/>
            <a:r>
              <a:rPr lang="en-GB">
                <a:solidFill>
                  <a:srgbClr val="633A8E"/>
                </a:solidFill>
                <a:latin typeface="Visby Round CF Bold" panose="00000800000000000000" pitchFamily="50" charset="0"/>
              </a:rPr>
              <a:t>WHAT DO PAST STUDENTS THINK ABOUT UNIFEST?</a:t>
            </a:r>
          </a:p>
        </p:txBody>
      </p:sp>
    </p:spTree>
    <p:extLst>
      <p:ext uri="{BB962C8B-B14F-4D97-AF65-F5344CB8AC3E}">
        <p14:creationId xmlns:p14="http://schemas.microsoft.com/office/powerpoint/2010/main" val="207455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C064A516-F490-F86E-0835-FAB7B0AD8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304" y="4249049"/>
            <a:ext cx="2674272" cy="2674272"/>
          </a:xfrm>
          <a:prstGeom prst="rect">
            <a:avLst/>
          </a:prstGeom>
        </p:spPr>
      </p:pic>
      <p:pic>
        <p:nvPicPr>
          <p:cNvPr id="9" name="Picture 8" descr="Shape, circle&#10;&#10;Description automatically generated">
            <a:extLst>
              <a:ext uri="{FF2B5EF4-FFF2-40B4-BE49-F238E27FC236}">
                <a16:creationId xmlns:a16="http://schemas.microsoft.com/office/drawing/2014/main" id="{3F94EA7F-6690-D64D-6091-0C31262E3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801" y="2102821"/>
            <a:ext cx="2674272" cy="2674272"/>
          </a:xfrm>
          <a:prstGeom prst="rect">
            <a:avLst/>
          </a:prstGeom>
        </p:spPr>
      </p:pic>
      <p:pic>
        <p:nvPicPr>
          <p:cNvPr id="4" name="Picture 3" descr="Shape, circle&#10;&#10;Description automatically generated">
            <a:extLst>
              <a:ext uri="{FF2B5EF4-FFF2-40B4-BE49-F238E27FC236}">
                <a16:creationId xmlns:a16="http://schemas.microsoft.com/office/drawing/2014/main" id="{9FCB241A-CD4F-C71C-7D10-D5755F332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286" y="-65322"/>
            <a:ext cx="2674272" cy="2674272"/>
          </a:xfrm>
          <a:prstGeom prst="rect">
            <a:avLst/>
          </a:prstGeom>
        </p:spPr>
      </p:pic>
      <p:cxnSp>
        <p:nvCxnSpPr>
          <p:cNvPr id="48" name="Straight Connector 47">
            <a:extLst>
              <a:ext uri="{FF2B5EF4-FFF2-40B4-BE49-F238E27FC236}">
                <a16:creationId xmlns:a16="http://schemas.microsoft.com/office/drawing/2014/main" id="{DCD70FFB-11C6-D6B1-2AA0-30C5BCCBE4E8}"/>
              </a:ext>
            </a:extLst>
          </p:cNvPr>
          <p:cNvCxnSpPr>
            <a:cxnSpLocks/>
          </p:cNvCxnSpPr>
          <p:nvPr/>
        </p:nvCxnSpPr>
        <p:spPr>
          <a:xfrm rot="10791778">
            <a:off x="3900486" y="3478679"/>
            <a:ext cx="1052699" cy="0"/>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49" name="Picture 48" descr="Icon&#10;&#10;Description automatically generated">
            <a:extLst>
              <a:ext uri="{FF2B5EF4-FFF2-40B4-BE49-F238E27FC236}">
                <a16:creationId xmlns:a16="http://schemas.microsoft.com/office/drawing/2014/main" id="{057758D5-788D-02FB-656E-FAE22B131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91778">
            <a:off x="4127869" y="3186828"/>
            <a:ext cx="597967" cy="597967"/>
          </a:xfrm>
          <a:prstGeom prst="rect">
            <a:avLst/>
          </a:prstGeom>
        </p:spPr>
      </p:pic>
      <p:cxnSp>
        <p:nvCxnSpPr>
          <p:cNvPr id="45" name="Straight Connector 44">
            <a:extLst>
              <a:ext uri="{FF2B5EF4-FFF2-40B4-BE49-F238E27FC236}">
                <a16:creationId xmlns:a16="http://schemas.microsoft.com/office/drawing/2014/main" id="{C91B2310-8445-26FC-5CD2-1F179D1704C8}"/>
              </a:ext>
            </a:extLst>
          </p:cNvPr>
          <p:cNvCxnSpPr>
            <a:cxnSpLocks/>
          </p:cNvCxnSpPr>
          <p:nvPr/>
        </p:nvCxnSpPr>
        <p:spPr>
          <a:xfrm rot="21556437">
            <a:off x="7115087" y="3461705"/>
            <a:ext cx="1052699" cy="0"/>
          </a:xfrm>
          <a:prstGeom prst="line">
            <a:avLst/>
          </a:prstGeom>
          <a:ln w="114300">
            <a:solidFill>
              <a:srgbClr val="E6007E"/>
            </a:solidFill>
          </a:ln>
        </p:spPr>
        <p:style>
          <a:lnRef idx="1">
            <a:schemeClr val="accent1"/>
          </a:lnRef>
          <a:fillRef idx="0">
            <a:schemeClr val="accent1"/>
          </a:fillRef>
          <a:effectRef idx="0">
            <a:schemeClr val="accent1"/>
          </a:effectRef>
          <a:fontRef idx="minor">
            <a:schemeClr val="tx1"/>
          </a:fontRef>
        </p:style>
      </p:cxnSp>
      <p:pic>
        <p:nvPicPr>
          <p:cNvPr id="46" name="Picture 45" descr="Icon&#10;&#10;Description automatically generated">
            <a:extLst>
              <a:ext uri="{FF2B5EF4-FFF2-40B4-BE49-F238E27FC236}">
                <a16:creationId xmlns:a16="http://schemas.microsoft.com/office/drawing/2014/main" id="{696902DC-9CAA-87B5-F821-C3ABB5E6F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56437">
            <a:off x="7342363" y="3155589"/>
            <a:ext cx="597967" cy="597967"/>
          </a:xfrm>
          <a:prstGeom prst="rect">
            <a:avLst/>
          </a:prstGeom>
        </p:spPr>
      </p:pic>
      <p:cxnSp>
        <p:nvCxnSpPr>
          <p:cNvPr id="42" name="Straight Connector 41">
            <a:extLst>
              <a:ext uri="{FF2B5EF4-FFF2-40B4-BE49-F238E27FC236}">
                <a16:creationId xmlns:a16="http://schemas.microsoft.com/office/drawing/2014/main" id="{336C9D7E-40E2-5EC0-A681-94A5D8AD97B9}"/>
              </a:ext>
            </a:extLst>
          </p:cNvPr>
          <p:cNvCxnSpPr>
            <a:cxnSpLocks/>
          </p:cNvCxnSpPr>
          <p:nvPr/>
        </p:nvCxnSpPr>
        <p:spPr>
          <a:xfrm>
            <a:off x="6016220" y="4315611"/>
            <a:ext cx="35769" cy="633774"/>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43" name="Picture 42" descr="Icon&#10;&#10;Description automatically generated">
            <a:extLst>
              <a:ext uri="{FF2B5EF4-FFF2-40B4-BE49-F238E27FC236}">
                <a16:creationId xmlns:a16="http://schemas.microsoft.com/office/drawing/2014/main" id="{6BBCCE9D-BCBE-2D6C-53FF-196377854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70946">
            <a:off x="5740339" y="4442949"/>
            <a:ext cx="597967" cy="597967"/>
          </a:xfrm>
          <a:prstGeom prst="rect">
            <a:avLst/>
          </a:prstGeom>
        </p:spPr>
      </p:pic>
      <p:cxnSp>
        <p:nvCxnSpPr>
          <p:cNvPr id="35" name="Straight Connector 34">
            <a:extLst>
              <a:ext uri="{FF2B5EF4-FFF2-40B4-BE49-F238E27FC236}">
                <a16:creationId xmlns:a16="http://schemas.microsoft.com/office/drawing/2014/main" id="{66BB90D9-5624-8024-D3C8-1408E725C573}"/>
              </a:ext>
            </a:extLst>
          </p:cNvPr>
          <p:cNvCxnSpPr>
            <a:cxnSpLocks/>
          </p:cNvCxnSpPr>
          <p:nvPr/>
        </p:nvCxnSpPr>
        <p:spPr>
          <a:xfrm flipH="1" flipV="1">
            <a:off x="5994986" y="1957329"/>
            <a:ext cx="37295" cy="727160"/>
          </a:xfrm>
          <a:prstGeom prst="line">
            <a:avLst/>
          </a:prstGeom>
          <a:ln w="114300">
            <a:solidFill>
              <a:srgbClr val="962388"/>
            </a:solidFill>
          </a:ln>
        </p:spPr>
        <p:style>
          <a:lnRef idx="1">
            <a:schemeClr val="accent1"/>
          </a:lnRef>
          <a:fillRef idx="0">
            <a:schemeClr val="accent1"/>
          </a:fillRef>
          <a:effectRef idx="0">
            <a:schemeClr val="accent1"/>
          </a:effectRef>
          <a:fontRef idx="minor">
            <a:schemeClr val="tx1"/>
          </a:fontRef>
        </p:style>
      </p:cxnSp>
      <p:pic>
        <p:nvPicPr>
          <p:cNvPr id="36" name="Picture 35" descr="Icon&#10;&#10;Description automatically generated">
            <a:extLst>
              <a:ext uri="{FF2B5EF4-FFF2-40B4-BE49-F238E27FC236}">
                <a16:creationId xmlns:a16="http://schemas.microsoft.com/office/drawing/2014/main" id="{87FC15C1-3DE7-054F-6DF3-D488A047A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081150">
            <a:off x="5704607" y="1854015"/>
            <a:ext cx="597967" cy="597967"/>
          </a:xfrm>
          <a:prstGeom prst="rect">
            <a:avLst/>
          </a:prstGeom>
        </p:spPr>
      </p:pic>
      <p:cxnSp>
        <p:nvCxnSpPr>
          <p:cNvPr id="32" name="Straight Connector 31">
            <a:extLst>
              <a:ext uri="{FF2B5EF4-FFF2-40B4-BE49-F238E27FC236}">
                <a16:creationId xmlns:a16="http://schemas.microsoft.com/office/drawing/2014/main" id="{EB937FA3-11E8-EA6A-9E33-D0F550181439}"/>
              </a:ext>
            </a:extLst>
          </p:cNvPr>
          <p:cNvCxnSpPr>
            <a:cxnSpLocks/>
          </p:cNvCxnSpPr>
          <p:nvPr/>
        </p:nvCxnSpPr>
        <p:spPr>
          <a:xfrm rot="2644307">
            <a:off x="6633622" y="4511017"/>
            <a:ext cx="1052699" cy="0"/>
          </a:xfrm>
          <a:prstGeom prst="line">
            <a:avLst/>
          </a:prstGeom>
          <a:ln w="114300">
            <a:solidFill>
              <a:srgbClr val="4860AB"/>
            </a:solidFill>
          </a:ln>
        </p:spPr>
        <p:style>
          <a:lnRef idx="1">
            <a:schemeClr val="accent1"/>
          </a:lnRef>
          <a:fillRef idx="0">
            <a:schemeClr val="accent1"/>
          </a:fillRef>
          <a:effectRef idx="0">
            <a:schemeClr val="accent1"/>
          </a:effectRef>
          <a:fontRef idx="minor">
            <a:schemeClr val="tx1"/>
          </a:fontRef>
        </p:style>
      </p:cxnSp>
      <p:pic>
        <p:nvPicPr>
          <p:cNvPr id="33" name="Picture 32" descr="Icon&#10;&#10;Description automatically generated">
            <a:extLst>
              <a:ext uri="{FF2B5EF4-FFF2-40B4-BE49-F238E27FC236}">
                <a16:creationId xmlns:a16="http://schemas.microsoft.com/office/drawing/2014/main" id="{CDB4E87E-511B-E92E-35C7-6C8F23B91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44307">
            <a:off x="6865950" y="4206908"/>
            <a:ext cx="597967" cy="597967"/>
          </a:xfrm>
          <a:prstGeom prst="rect">
            <a:avLst/>
          </a:prstGeom>
        </p:spPr>
      </p:pic>
      <p:grpSp>
        <p:nvGrpSpPr>
          <p:cNvPr id="28" name="Group 27">
            <a:extLst>
              <a:ext uri="{FF2B5EF4-FFF2-40B4-BE49-F238E27FC236}">
                <a16:creationId xmlns:a16="http://schemas.microsoft.com/office/drawing/2014/main" id="{BE2580A7-00EA-C6FD-2DF4-703252F09BAC}"/>
              </a:ext>
            </a:extLst>
          </p:cNvPr>
          <p:cNvGrpSpPr/>
          <p:nvPr/>
        </p:nvGrpSpPr>
        <p:grpSpPr>
          <a:xfrm rot="8183066">
            <a:off x="4352602" y="4243765"/>
            <a:ext cx="1052699" cy="597967"/>
            <a:chOff x="1302126" y="800527"/>
            <a:chExt cx="1052699" cy="597967"/>
          </a:xfrm>
        </p:grpSpPr>
        <p:cxnSp>
          <p:nvCxnSpPr>
            <p:cNvPr id="29" name="Straight Connector 28">
              <a:extLst>
                <a:ext uri="{FF2B5EF4-FFF2-40B4-BE49-F238E27FC236}">
                  <a16:creationId xmlns:a16="http://schemas.microsoft.com/office/drawing/2014/main" id="{F58CD043-1D38-5C03-2D4E-20A5EF6BD4F8}"/>
                </a:ext>
              </a:extLst>
            </p:cNvPr>
            <p:cNvCxnSpPr>
              <a:cxnSpLocks/>
            </p:cNvCxnSpPr>
            <p:nvPr/>
          </p:nvCxnSpPr>
          <p:spPr>
            <a:xfrm>
              <a:off x="1302126" y="1106644"/>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30" name="Picture 29" descr="Icon&#10;&#10;Description automatically generated">
              <a:extLst>
                <a:ext uri="{FF2B5EF4-FFF2-40B4-BE49-F238E27FC236}">
                  <a16:creationId xmlns:a16="http://schemas.microsoft.com/office/drawing/2014/main" id="{57351526-D859-BAF6-848F-D3E5FCA96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492" y="800527"/>
              <a:ext cx="597967" cy="597967"/>
            </a:xfrm>
            <a:prstGeom prst="rect">
              <a:avLst/>
            </a:prstGeom>
          </p:spPr>
        </p:pic>
      </p:grpSp>
      <p:cxnSp>
        <p:nvCxnSpPr>
          <p:cNvPr id="26" name="Straight Connector 25">
            <a:extLst>
              <a:ext uri="{FF2B5EF4-FFF2-40B4-BE49-F238E27FC236}">
                <a16:creationId xmlns:a16="http://schemas.microsoft.com/office/drawing/2014/main" id="{BD458A58-43E8-6B95-93AA-F0EBC87402DF}"/>
              </a:ext>
            </a:extLst>
          </p:cNvPr>
          <p:cNvCxnSpPr>
            <a:cxnSpLocks/>
          </p:cNvCxnSpPr>
          <p:nvPr/>
        </p:nvCxnSpPr>
        <p:spPr>
          <a:xfrm flipV="1">
            <a:off x="6680843" y="2026963"/>
            <a:ext cx="834858" cy="783783"/>
          </a:xfrm>
          <a:prstGeom prst="line">
            <a:avLst/>
          </a:prstGeom>
          <a:ln w="114300">
            <a:solidFill>
              <a:srgbClr val="4860AB"/>
            </a:solidFill>
          </a:ln>
        </p:spPr>
        <p:style>
          <a:lnRef idx="1">
            <a:schemeClr val="accent1"/>
          </a:lnRef>
          <a:fillRef idx="0">
            <a:schemeClr val="accent1"/>
          </a:fillRef>
          <a:effectRef idx="0">
            <a:schemeClr val="accent1"/>
          </a:effectRef>
          <a:fontRef idx="minor">
            <a:schemeClr val="tx1"/>
          </a:fontRef>
        </p:style>
      </p:cxnSp>
      <p:pic>
        <p:nvPicPr>
          <p:cNvPr id="27" name="Picture 26" descr="Icon&#10;&#10;Description automatically generated">
            <a:extLst>
              <a:ext uri="{FF2B5EF4-FFF2-40B4-BE49-F238E27FC236}">
                <a16:creationId xmlns:a16="http://schemas.microsoft.com/office/drawing/2014/main" id="{F7E125B4-D930-C894-327E-28F6E7FB2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53034">
            <a:off x="6850476" y="2078524"/>
            <a:ext cx="597967" cy="597967"/>
          </a:xfrm>
          <a:prstGeom prst="rect">
            <a:avLst/>
          </a:prstGeom>
        </p:spPr>
      </p:pic>
      <p:grpSp>
        <p:nvGrpSpPr>
          <p:cNvPr id="22" name="Group 21">
            <a:extLst>
              <a:ext uri="{FF2B5EF4-FFF2-40B4-BE49-F238E27FC236}">
                <a16:creationId xmlns:a16="http://schemas.microsoft.com/office/drawing/2014/main" id="{17E9D592-5388-BB31-5CF7-C1F6E4BB0EDD}"/>
              </a:ext>
            </a:extLst>
          </p:cNvPr>
          <p:cNvGrpSpPr/>
          <p:nvPr/>
        </p:nvGrpSpPr>
        <p:grpSpPr>
          <a:xfrm rot="13550181">
            <a:off x="4341123" y="2088980"/>
            <a:ext cx="1052699" cy="597967"/>
            <a:chOff x="1302126" y="800527"/>
            <a:chExt cx="1052699" cy="597967"/>
          </a:xfrm>
        </p:grpSpPr>
        <p:cxnSp>
          <p:nvCxnSpPr>
            <p:cNvPr id="20" name="Straight Connector 19">
              <a:extLst>
                <a:ext uri="{FF2B5EF4-FFF2-40B4-BE49-F238E27FC236}">
                  <a16:creationId xmlns:a16="http://schemas.microsoft.com/office/drawing/2014/main" id="{114C178E-0E01-28FB-DF09-D9712C7B2B5D}"/>
                </a:ext>
              </a:extLst>
            </p:cNvPr>
            <p:cNvCxnSpPr>
              <a:cxnSpLocks/>
            </p:cNvCxnSpPr>
            <p:nvPr/>
          </p:nvCxnSpPr>
          <p:spPr>
            <a:xfrm>
              <a:off x="1302126" y="1106644"/>
              <a:ext cx="1052699" cy="0"/>
            </a:xfrm>
            <a:prstGeom prst="line">
              <a:avLst/>
            </a:prstGeom>
            <a:ln w="114300">
              <a:solidFill>
                <a:srgbClr val="1D9DD9"/>
              </a:solidFill>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830B237D-1D5C-F02A-BF00-B69884FA2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492" y="800527"/>
              <a:ext cx="597967" cy="597967"/>
            </a:xfrm>
            <a:prstGeom prst="rect">
              <a:avLst/>
            </a:prstGeom>
          </p:spPr>
        </p:pic>
      </p:grpSp>
      <p:pic>
        <p:nvPicPr>
          <p:cNvPr id="2" name="Picture 1" descr="Shape, circle&#10;&#10;Description automatically generated">
            <a:extLst>
              <a:ext uri="{FF2B5EF4-FFF2-40B4-BE49-F238E27FC236}">
                <a16:creationId xmlns:a16="http://schemas.microsoft.com/office/drawing/2014/main" id="{0EFAB73C-E2C4-597D-9CC2-49FADFC61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170" y="2220162"/>
            <a:ext cx="2417674" cy="2417674"/>
          </a:xfrm>
          <a:prstGeom prst="rect">
            <a:avLst/>
          </a:prstGeom>
        </p:spPr>
      </p:pic>
      <p:sp>
        <p:nvSpPr>
          <p:cNvPr id="3" name="TextBox 2">
            <a:extLst>
              <a:ext uri="{FF2B5EF4-FFF2-40B4-BE49-F238E27FC236}">
                <a16:creationId xmlns:a16="http://schemas.microsoft.com/office/drawing/2014/main" id="{C0A188EE-A241-EC52-C000-AC894C12CDEE}"/>
              </a:ext>
            </a:extLst>
          </p:cNvPr>
          <p:cNvSpPr txBox="1"/>
          <p:nvPr/>
        </p:nvSpPr>
        <p:spPr>
          <a:xfrm>
            <a:off x="5092139" y="2690335"/>
            <a:ext cx="1907359" cy="1477328"/>
          </a:xfrm>
          <a:prstGeom prst="rect">
            <a:avLst/>
          </a:prstGeom>
          <a:noFill/>
        </p:spPr>
        <p:txBody>
          <a:bodyPr wrap="square" rtlCol="0">
            <a:spAutoFit/>
          </a:bodyPr>
          <a:lstStyle/>
          <a:p>
            <a:pPr algn="ctr"/>
            <a:r>
              <a:rPr lang="en-GB">
                <a:solidFill>
                  <a:srgbClr val="633A8E"/>
                </a:solidFill>
                <a:latin typeface="Visby Round CF Bold" panose="00000800000000000000" pitchFamily="50" charset="0"/>
              </a:rPr>
              <a:t>WHAT DO PAST STUDENTS THINK ABOUT UNIFEST?</a:t>
            </a:r>
          </a:p>
        </p:txBody>
      </p:sp>
      <p:sp>
        <p:nvSpPr>
          <p:cNvPr id="50" name="TextBox 49">
            <a:extLst>
              <a:ext uri="{FF2B5EF4-FFF2-40B4-BE49-F238E27FC236}">
                <a16:creationId xmlns:a16="http://schemas.microsoft.com/office/drawing/2014/main" id="{CD74CF04-3728-D604-3E6F-DE0C75274E07}"/>
              </a:ext>
            </a:extLst>
          </p:cNvPr>
          <p:cNvSpPr txBox="1"/>
          <p:nvPr/>
        </p:nvSpPr>
        <p:spPr>
          <a:xfrm>
            <a:off x="5282246" y="543367"/>
            <a:ext cx="1527143" cy="1069524"/>
          </a:xfrm>
          <a:prstGeom prst="rect">
            <a:avLst/>
          </a:prstGeom>
          <a:noFill/>
        </p:spPr>
        <p:txBody>
          <a:bodyPr wrap="square" rtlCol="0">
            <a:spAutoFit/>
          </a:bodyPr>
          <a:lstStyle/>
          <a:p>
            <a:pPr algn="ctr">
              <a:lnSpc>
                <a:spcPct val="107000"/>
              </a:lnSpc>
              <a:spcAft>
                <a:spcPts val="800"/>
              </a:spcAft>
            </a:pP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 was a great experience and it has changed my future career aspirations”</a:t>
            </a:r>
          </a:p>
        </p:txBody>
      </p:sp>
      <p:sp>
        <p:nvSpPr>
          <p:cNvPr id="51" name="TextBox 50">
            <a:extLst>
              <a:ext uri="{FF2B5EF4-FFF2-40B4-BE49-F238E27FC236}">
                <a16:creationId xmlns:a16="http://schemas.microsoft.com/office/drawing/2014/main" id="{15881EA4-591B-122A-2329-05A608E39971}"/>
              </a:ext>
            </a:extLst>
          </p:cNvPr>
          <p:cNvSpPr txBox="1"/>
          <p:nvPr/>
        </p:nvSpPr>
        <p:spPr>
          <a:xfrm>
            <a:off x="2990481" y="666088"/>
            <a:ext cx="1527143" cy="1323439"/>
          </a:xfrm>
          <a:prstGeom prst="rect">
            <a:avLst/>
          </a:prstGeom>
          <a:noFill/>
        </p:spPr>
        <p:txBody>
          <a:bodyPr wrap="square" rtlCol="0">
            <a:spAutoFit/>
          </a:bodyPr>
          <a:lstStyle/>
          <a:p>
            <a:pPr algn="ct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“It's shown me that higher education is for people like me”</a:t>
            </a:r>
          </a:p>
        </p:txBody>
      </p:sp>
      <p:sp>
        <p:nvSpPr>
          <p:cNvPr id="53" name="TextBox 52">
            <a:extLst>
              <a:ext uri="{FF2B5EF4-FFF2-40B4-BE49-F238E27FC236}">
                <a16:creationId xmlns:a16="http://schemas.microsoft.com/office/drawing/2014/main" id="{49437A55-6993-23BF-9386-17A139AF29D7}"/>
              </a:ext>
            </a:extLst>
          </p:cNvPr>
          <p:cNvSpPr txBox="1"/>
          <p:nvPr/>
        </p:nvSpPr>
        <p:spPr>
          <a:xfrm>
            <a:off x="7376842" y="931709"/>
            <a:ext cx="1599684" cy="1069524"/>
          </a:xfrm>
          <a:prstGeom prst="rect">
            <a:avLst/>
          </a:prstGeom>
          <a:noFill/>
        </p:spPr>
        <p:txBody>
          <a:bodyPr wrap="square">
            <a:spAutoFit/>
          </a:bodyPr>
          <a:lstStyle/>
          <a:p>
            <a:pPr algn="ctr">
              <a:lnSpc>
                <a:spcPct val="107000"/>
              </a:lnSpc>
              <a:spcAft>
                <a:spcPts val="800"/>
              </a:spcAft>
            </a:pP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a:t>
            </a:r>
            <a:r>
              <a:rPr lang="en-GB" sz="1200" err="1">
                <a:solidFill>
                  <a:schemeClr val="bg1"/>
                </a:solidFill>
                <a:effectLst/>
                <a:latin typeface="Roboto" panose="02000000000000000000" pitchFamily="2" charset="0"/>
                <a:ea typeface="Roboto" panose="02000000000000000000" pitchFamily="2" charset="0"/>
                <a:cs typeface="Roboto" panose="02000000000000000000" pitchFamily="2" charset="0"/>
              </a:rPr>
              <a:t>UniFest</a:t>
            </a: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 helped me gain knowledge on courses at University and what life would be like.”</a:t>
            </a:r>
          </a:p>
        </p:txBody>
      </p:sp>
      <p:sp>
        <p:nvSpPr>
          <p:cNvPr id="54" name="TextBox 53">
            <a:extLst>
              <a:ext uri="{FF2B5EF4-FFF2-40B4-BE49-F238E27FC236}">
                <a16:creationId xmlns:a16="http://schemas.microsoft.com/office/drawing/2014/main" id="{4524B6B4-ADEC-E9DB-216C-C4CABC36889E}"/>
              </a:ext>
            </a:extLst>
          </p:cNvPr>
          <p:cNvSpPr txBox="1"/>
          <p:nvPr/>
        </p:nvSpPr>
        <p:spPr>
          <a:xfrm>
            <a:off x="8434840" y="2708172"/>
            <a:ext cx="1625247" cy="1569660"/>
          </a:xfrm>
          <a:prstGeom prst="rect">
            <a:avLst/>
          </a:prstGeom>
          <a:noFill/>
        </p:spPr>
        <p:txBody>
          <a:bodyPr wrap="square" rtlCol="0">
            <a:spAutoFit/>
          </a:bodyPr>
          <a:lstStyle/>
          <a:p>
            <a:pPr algn="ct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“I enjoyed everything and the whole experience has boosted my confidence”</a:t>
            </a:r>
          </a:p>
        </p:txBody>
      </p:sp>
      <p:sp>
        <p:nvSpPr>
          <p:cNvPr id="55" name="TextBox 54">
            <a:extLst>
              <a:ext uri="{FF2B5EF4-FFF2-40B4-BE49-F238E27FC236}">
                <a16:creationId xmlns:a16="http://schemas.microsoft.com/office/drawing/2014/main" id="{28E518DB-82F2-8AFB-72DA-A7398BFDD868}"/>
              </a:ext>
            </a:extLst>
          </p:cNvPr>
          <p:cNvSpPr txBox="1"/>
          <p:nvPr/>
        </p:nvSpPr>
        <p:spPr>
          <a:xfrm>
            <a:off x="7434138" y="5118171"/>
            <a:ext cx="1576673" cy="830997"/>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 has helped me understand what University is really like.”</a:t>
            </a:r>
          </a:p>
        </p:txBody>
      </p:sp>
      <p:sp>
        <p:nvSpPr>
          <p:cNvPr id="56" name="TextBox 55">
            <a:extLst>
              <a:ext uri="{FF2B5EF4-FFF2-40B4-BE49-F238E27FC236}">
                <a16:creationId xmlns:a16="http://schemas.microsoft.com/office/drawing/2014/main" id="{F67E80A5-5954-26AF-3119-2208DBFC017F}"/>
              </a:ext>
            </a:extLst>
          </p:cNvPr>
          <p:cNvSpPr txBox="1"/>
          <p:nvPr/>
        </p:nvSpPr>
        <p:spPr>
          <a:xfrm>
            <a:off x="2222496" y="2921167"/>
            <a:ext cx="1553677" cy="1015663"/>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“It was very enjoyable and interesting. I learned loads and had loads of fun”</a:t>
            </a:r>
          </a:p>
        </p:txBody>
      </p:sp>
      <p:sp>
        <p:nvSpPr>
          <p:cNvPr id="57" name="TextBox 56">
            <a:extLst>
              <a:ext uri="{FF2B5EF4-FFF2-40B4-BE49-F238E27FC236}">
                <a16:creationId xmlns:a16="http://schemas.microsoft.com/office/drawing/2014/main" id="{A4F1234B-532C-7195-B727-1F4D0B9CA6E2}"/>
              </a:ext>
            </a:extLst>
          </p:cNvPr>
          <p:cNvSpPr txBox="1"/>
          <p:nvPr/>
        </p:nvSpPr>
        <p:spPr>
          <a:xfrm>
            <a:off x="5226680" y="5500176"/>
            <a:ext cx="1655792" cy="830997"/>
          </a:xfrm>
          <a:prstGeom prst="rect">
            <a:avLst/>
          </a:prstGeom>
          <a:noFill/>
        </p:spPr>
        <p:txBody>
          <a:bodyPr wrap="square" rtlCol="0">
            <a:spAutoFit/>
          </a:bodyPr>
          <a:lstStyle/>
          <a:p>
            <a:pPr algn="ctr"/>
            <a:r>
              <a:rPr lang="en-GB" sz="1200">
                <a:solidFill>
                  <a:schemeClr val="bg1"/>
                </a:solidFill>
                <a:effectLst/>
                <a:latin typeface="Roboto" panose="02000000000000000000" pitchFamily="2" charset="0"/>
                <a:ea typeface="Roboto" panose="02000000000000000000" pitchFamily="2" charset="0"/>
                <a:cs typeface="Roboto" panose="02000000000000000000" pitchFamily="2" charset="0"/>
              </a:rPr>
              <a:t>“I enjoyed being able to participate in the event and expand my knowledge.”</a:t>
            </a:r>
          </a:p>
        </p:txBody>
      </p:sp>
      <p:sp>
        <p:nvSpPr>
          <p:cNvPr id="58" name="TextBox 57">
            <a:extLst>
              <a:ext uri="{FF2B5EF4-FFF2-40B4-BE49-F238E27FC236}">
                <a16:creationId xmlns:a16="http://schemas.microsoft.com/office/drawing/2014/main" id="{EAD8E573-CD4A-F985-669F-124F21DC16BA}"/>
              </a:ext>
            </a:extLst>
          </p:cNvPr>
          <p:cNvSpPr txBox="1"/>
          <p:nvPr/>
        </p:nvSpPr>
        <p:spPr>
          <a:xfrm>
            <a:off x="3015783" y="5007734"/>
            <a:ext cx="1520780" cy="1323439"/>
          </a:xfrm>
          <a:prstGeom prst="rect">
            <a:avLst/>
          </a:prstGeom>
          <a:noFill/>
        </p:spPr>
        <p:txBody>
          <a:bodyPr wrap="square" rtlCol="0">
            <a:spAutoFit/>
          </a:bodyPr>
          <a:lstStyle/>
          <a:p>
            <a:pPr algn="ctr"/>
            <a:r>
              <a:rPr lang="en-GB" sz="1600" b="1">
                <a:solidFill>
                  <a:schemeClr val="bg1"/>
                </a:solidFill>
                <a:effectLst/>
                <a:latin typeface="Roboto" panose="02000000000000000000" pitchFamily="2" charset="0"/>
                <a:ea typeface="Roboto" panose="02000000000000000000" pitchFamily="2" charset="0"/>
                <a:cs typeface="Roboto" panose="02000000000000000000" pitchFamily="2" charset="0"/>
              </a:rPr>
              <a:t>“It was a huge confidence booster making new friends”</a:t>
            </a:r>
          </a:p>
        </p:txBody>
      </p:sp>
      <p:pic>
        <p:nvPicPr>
          <p:cNvPr id="15" name="Picture 14" descr="Shape, circle&#10;&#10;Description automatically generated">
            <a:extLst>
              <a:ext uri="{FF2B5EF4-FFF2-40B4-BE49-F238E27FC236}">
                <a16:creationId xmlns:a16="http://schemas.microsoft.com/office/drawing/2014/main" id="{EF6DFAC2-8694-6422-51B9-65E05FEAA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7950" y="397058"/>
            <a:ext cx="2030505" cy="2030505"/>
          </a:xfrm>
          <a:prstGeom prst="rect">
            <a:avLst/>
          </a:prstGeom>
        </p:spPr>
      </p:pic>
      <p:pic>
        <p:nvPicPr>
          <p:cNvPr id="17" name="Picture 16" descr="Shape, circle&#10;&#10;Description automatically generated">
            <a:extLst>
              <a:ext uri="{FF2B5EF4-FFF2-40B4-BE49-F238E27FC236}">
                <a16:creationId xmlns:a16="http://schemas.microsoft.com/office/drawing/2014/main" id="{241F5A32-21D7-5FEF-EDE2-4A6534CD4D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28158" y="41289"/>
            <a:ext cx="2030506" cy="2030506"/>
          </a:xfrm>
          <a:prstGeom prst="rect">
            <a:avLst/>
          </a:prstGeom>
        </p:spPr>
      </p:pic>
      <p:pic>
        <p:nvPicPr>
          <p:cNvPr id="18" name="Picture 17" descr="Shape, circle&#10;&#10;Description automatically generated">
            <a:extLst>
              <a:ext uri="{FF2B5EF4-FFF2-40B4-BE49-F238E27FC236}">
                <a16:creationId xmlns:a16="http://schemas.microsoft.com/office/drawing/2014/main" id="{BBC2946F-E787-61D4-96FD-45CB507BB7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75442" y="2446452"/>
            <a:ext cx="2030506" cy="2030506"/>
          </a:xfrm>
          <a:prstGeom prst="rect">
            <a:avLst/>
          </a:prstGeom>
        </p:spPr>
      </p:pic>
      <p:pic>
        <p:nvPicPr>
          <p:cNvPr id="19" name="Picture 18" descr="Shape, circle&#10;&#10;Description automatically generated">
            <a:extLst>
              <a:ext uri="{FF2B5EF4-FFF2-40B4-BE49-F238E27FC236}">
                <a16:creationId xmlns:a16="http://schemas.microsoft.com/office/drawing/2014/main" id="{DD99D1D5-7799-21EC-7356-B2FE7AE329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36736" y="4844881"/>
            <a:ext cx="2030506" cy="2030506"/>
          </a:xfrm>
          <a:prstGeom prst="rect">
            <a:avLst/>
          </a:prstGeom>
        </p:spPr>
      </p:pic>
      <p:pic>
        <p:nvPicPr>
          <p:cNvPr id="16" name="Picture 15" descr="Shape, circle&#10;&#10;Description automatically generated">
            <a:extLst>
              <a:ext uri="{FF2B5EF4-FFF2-40B4-BE49-F238E27FC236}">
                <a16:creationId xmlns:a16="http://schemas.microsoft.com/office/drawing/2014/main" id="{2EB4B0E0-83EE-7132-F040-2B7C795E5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223" y="4454662"/>
            <a:ext cx="2030505" cy="2030505"/>
          </a:xfrm>
          <a:prstGeom prst="rect">
            <a:avLst/>
          </a:prstGeom>
        </p:spPr>
      </p:pic>
    </p:spTree>
    <p:extLst>
      <p:ext uri="{BB962C8B-B14F-4D97-AF65-F5344CB8AC3E}">
        <p14:creationId xmlns:p14="http://schemas.microsoft.com/office/powerpoint/2010/main" val="3585708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with medium confidence">
            <a:extLst>
              <a:ext uri="{FF2B5EF4-FFF2-40B4-BE49-F238E27FC236}">
                <a16:creationId xmlns:a16="http://schemas.microsoft.com/office/drawing/2014/main" id="{EFBCED13-9189-7A32-366F-88360FB78347}"/>
              </a:ext>
            </a:extLst>
          </p:cNvPr>
          <p:cNvPicPr>
            <a:picLocks noChangeAspect="1"/>
          </p:cNvPicPr>
          <p:nvPr/>
        </p:nvPicPr>
        <p:blipFill rotWithShape="1">
          <a:blip r:embed="rId3">
            <a:extLst>
              <a:ext uri="{28A0092B-C50C-407E-A947-70E740481C1C}">
                <a14:useLocalDpi xmlns:a14="http://schemas.microsoft.com/office/drawing/2010/main" val="0"/>
              </a:ext>
            </a:extLst>
          </a:blip>
          <a:srcRect l="22712" b="43083"/>
          <a:stretch/>
        </p:blipFill>
        <p:spPr>
          <a:xfrm>
            <a:off x="6751256" y="2677780"/>
            <a:ext cx="4746542" cy="340976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A489A019-014B-26F4-74C9-F9B3568890AB}"/>
              </a:ext>
            </a:extLst>
          </p:cNvPr>
          <p:cNvPicPr>
            <a:picLocks noChangeAspect="1"/>
          </p:cNvPicPr>
          <p:nvPr/>
        </p:nvPicPr>
        <p:blipFill rotWithShape="1">
          <a:blip r:embed="rId3">
            <a:extLst>
              <a:ext uri="{28A0092B-C50C-407E-A947-70E740481C1C}">
                <a14:useLocalDpi xmlns:a14="http://schemas.microsoft.com/office/drawing/2010/main" val="0"/>
              </a:ext>
            </a:extLst>
          </a:blip>
          <a:srcRect l="22712" b="43083"/>
          <a:stretch/>
        </p:blipFill>
        <p:spPr>
          <a:xfrm>
            <a:off x="941948" y="2677780"/>
            <a:ext cx="4746542" cy="3409767"/>
          </a:xfrm>
          <a:prstGeom prst="rect">
            <a:avLst/>
          </a:prstGeom>
        </p:spPr>
      </p:pic>
      <p:sp>
        <p:nvSpPr>
          <p:cNvPr id="2" name="object 5">
            <a:extLst>
              <a:ext uri="{FF2B5EF4-FFF2-40B4-BE49-F238E27FC236}">
                <a16:creationId xmlns:a16="http://schemas.microsoft.com/office/drawing/2014/main" id="{FBB21B63-7D8C-240A-F7A2-11B7CB9DE366}"/>
              </a:ext>
            </a:extLst>
          </p:cNvPr>
          <p:cNvSpPr/>
          <p:nvPr/>
        </p:nvSpPr>
        <p:spPr>
          <a:xfrm>
            <a:off x="364285" y="456150"/>
            <a:ext cx="3830642"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rgbClr val="1D9DD9"/>
          </a:solidFill>
          <a:ln>
            <a:solidFill>
              <a:srgbClr val="1D9DD9"/>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5">
            <a:extLst>
              <a:ext uri="{FF2B5EF4-FFF2-40B4-BE49-F238E27FC236}">
                <a16:creationId xmlns:a16="http://schemas.microsoft.com/office/drawing/2014/main" id="{F369CE05-359A-388E-EE8B-2142CA3AA718}"/>
              </a:ext>
            </a:extLst>
          </p:cNvPr>
          <p:cNvSpPr/>
          <p:nvPr/>
        </p:nvSpPr>
        <p:spPr>
          <a:xfrm>
            <a:off x="364286" y="1399841"/>
            <a:ext cx="3161340" cy="766076"/>
          </a:xfrm>
          <a:custGeom>
            <a:avLst/>
            <a:gdLst/>
            <a:ahLst/>
            <a:cxnLst/>
            <a:rect l="l" t="t" r="r" b="b"/>
            <a:pathLst>
              <a:path w="4430395" h="1463039">
                <a:moveTo>
                  <a:pt x="0" y="1463040"/>
                </a:moveTo>
                <a:lnTo>
                  <a:pt x="4430268" y="1463040"/>
                </a:lnTo>
                <a:lnTo>
                  <a:pt x="4430268" y="0"/>
                </a:lnTo>
                <a:lnTo>
                  <a:pt x="0" y="0"/>
                </a:lnTo>
                <a:lnTo>
                  <a:pt x="0" y="146304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3F3368C8-7E35-E308-D1DD-3D60EF9FFE80}"/>
              </a:ext>
            </a:extLst>
          </p:cNvPr>
          <p:cNvSpPr txBox="1"/>
          <p:nvPr/>
        </p:nvSpPr>
        <p:spPr>
          <a:xfrm>
            <a:off x="364284" y="537498"/>
            <a:ext cx="3830643" cy="584775"/>
          </a:xfrm>
          <a:prstGeom prst="rect">
            <a:avLst/>
          </a:prstGeom>
          <a:noFill/>
        </p:spPr>
        <p:txBody>
          <a:bodyPr wrap="square">
            <a:spAutoFit/>
          </a:bodyPr>
          <a:lstStyle/>
          <a:p>
            <a:pPr marL="9525" algn="ctr" defTabSz="685783">
              <a:spcBef>
                <a:spcPts val="2400"/>
              </a:spcBef>
              <a:defRPr/>
            </a:pPr>
            <a:r>
              <a:rPr lang="en-GB" sz="3200" b="1" spc="-4">
                <a:solidFill>
                  <a:schemeClr val="bg1"/>
                </a:solidFill>
                <a:latin typeface="Visby Round CF Bold" panose="00000800000000000000" pitchFamily="50" charset="0"/>
                <a:cs typeface="Arial Black"/>
              </a:rPr>
              <a:t>WHO CAN APPLY</a:t>
            </a:r>
          </a:p>
        </p:txBody>
      </p:sp>
      <p:sp>
        <p:nvSpPr>
          <p:cNvPr id="5" name="TextBox 4">
            <a:extLst>
              <a:ext uri="{FF2B5EF4-FFF2-40B4-BE49-F238E27FC236}">
                <a16:creationId xmlns:a16="http://schemas.microsoft.com/office/drawing/2014/main" id="{DDB98D1C-B37C-A5F3-B950-DFA16D8100B8}"/>
              </a:ext>
            </a:extLst>
          </p:cNvPr>
          <p:cNvSpPr txBox="1"/>
          <p:nvPr/>
        </p:nvSpPr>
        <p:spPr>
          <a:xfrm>
            <a:off x="364286" y="1461996"/>
            <a:ext cx="3161340" cy="584775"/>
          </a:xfrm>
          <a:prstGeom prst="rect">
            <a:avLst/>
          </a:prstGeom>
          <a:noFill/>
        </p:spPr>
        <p:txBody>
          <a:bodyPr wrap="square">
            <a:spAutoFit/>
          </a:bodyPr>
          <a:lstStyle/>
          <a:p>
            <a:pPr marL="9525" algn="ctr" defTabSz="685783">
              <a:spcBef>
                <a:spcPts val="2400"/>
              </a:spcBef>
              <a:defRPr/>
            </a:pPr>
            <a:r>
              <a:rPr lang="en-GB" sz="3200" b="1" spc="-4">
                <a:solidFill>
                  <a:srgbClr val="633A8E"/>
                </a:solidFill>
                <a:latin typeface="Visby Round CF Bold" panose="00000800000000000000" pitchFamily="50" charset="0"/>
                <a:cs typeface="Arial Black"/>
              </a:rPr>
              <a:t>FOR UNIFEST?</a:t>
            </a:r>
          </a:p>
        </p:txBody>
      </p:sp>
      <p:sp>
        <p:nvSpPr>
          <p:cNvPr id="7" name="TextBox 6">
            <a:extLst>
              <a:ext uri="{FF2B5EF4-FFF2-40B4-BE49-F238E27FC236}">
                <a16:creationId xmlns:a16="http://schemas.microsoft.com/office/drawing/2014/main" id="{D5AA3B0B-61EE-D396-EBC8-1D2F6C61F50D}"/>
              </a:ext>
            </a:extLst>
          </p:cNvPr>
          <p:cNvSpPr txBox="1"/>
          <p:nvPr/>
        </p:nvSpPr>
        <p:spPr>
          <a:xfrm>
            <a:off x="5805334" y="5451370"/>
            <a:ext cx="6301818" cy="369332"/>
          </a:xfrm>
          <a:prstGeom prst="rect">
            <a:avLst/>
          </a:prstGeom>
          <a:noFill/>
        </p:spPr>
        <p:txBody>
          <a:bodyPr wrap="square">
            <a:spAutoFit/>
          </a:bodyPr>
          <a:lstStyle/>
          <a:p>
            <a:pPr marL="457200" lvl="1" indent="-457200" algn="ctr">
              <a:spcAft>
                <a:spcPts val="600"/>
              </a:spcAft>
              <a:defRPr/>
            </a:pPr>
            <a:r>
              <a:rPr lang="en-GB" sz="1800" dirty="0">
                <a:solidFill>
                  <a:srgbClr val="633A8E"/>
                </a:solidFill>
                <a:latin typeface="Roboto" panose="02000000000000000000" pitchFamily="2" charset="0"/>
                <a:ea typeface="Roboto" panose="02000000000000000000" pitchFamily="2" charset="0"/>
                <a:cs typeface="Roboto" panose="02000000000000000000" pitchFamily="2" charset="0"/>
              </a:rPr>
              <a:t>Are a carer to someone</a:t>
            </a:r>
          </a:p>
        </p:txBody>
      </p:sp>
      <p:sp>
        <p:nvSpPr>
          <p:cNvPr id="8" name="TextBox 7">
            <a:extLst>
              <a:ext uri="{FF2B5EF4-FFF2-40B4-BE49-F238E27FC236}">
                <a16:creationId xmlns:a16="http://schemas.microsoft.com/office/drawing/2014/main" id="{FBBA9B2D-5AF3-4B31-0828-182CB7A5CA9A}"/>
              </a:ext>
            </a:extLst>
          </p:cNvPr>
          <p:cNvSpPr txBox="1"/>
          <p:nvPr/>
        </p:nvSpPr>
        <p:spPr>
          <a:xfrm>
            <a:off x="5821831" y="4434368"/>
            <a:ext cx="6268824" cy="369332"/>
          </a:xfrm>
          <a:prstGeom prst="rect">
            <a:avLst/>
          </a:prstGeom>
          <a:noFill/>
        </p:spPr>
        <p:txBody>
          <a:bodyPr wrap="square">
            <a:spAutoFit/>
          </a:bodyPr>
          <a:lstStyle/>
          <a:p>
            <a:pPr marL="457200" lvl="1" indent="-457200" algn="ctr">
              <a:spcAft>
                <a:spcPts val="600"/>
              </a:spcAft>
              <a:defRPr/>
            </a:pPr>
            <a:r>
              <a:rPr lang="en-GB" sz="1800" dirty="0">
                <a:solidFill>
                  <a:srgbClr val="633A8E"/>
                </a:solidFill>
                <a:latin typeface="Roboto" panose="02000000000000000000" pitchFamily="2" charset="0"/>
                <a:ea typeface="Roboto" panose="02000000000000000000" pitchFamily="2" charset="0"/>
                <a:cs typeface="Roboto" panose="02000000000000000000" pitchFamily="2" charset="0"/>
              </a:rPr>
              <a:t>Are in care, or have been in care</a:t>
            </a:r>
          </a:p>
        </p:txBody>
      </p:sp>
      <p:sp>
        <p:nvSpPr>
          <p:cNvPr id="10" name="TextBox 9">
            <a:extLst>
              <a:ext uri="{FF2B5EF4-FFF2-40B4-BE49-F238E27FC236}">
                <a16:creationId xmlns:a16="http://schemas.microsoft.com/office/drawing/2014/main" id="{8AEF38DD-136D-1A96-E1B4-8D0E03E29E64}"/>
              </a:ext>
            </a:extLst>
          </p:cNvPr>
          <p:cNvSpPr txBox="1"/>
          <p:nvPr/>
        </p:nvSpPr>
        <p:spPr>
          <a:xfrm>
            <a:off x="5883105" y="3333976"/>
            <a:ext cx="6146276" cy="723275"/>
          </a:xfrm>
          <a:prstGeom prst="rect">
            <a:avLst/>
          </a:prstGeom>
          <a:noFill/>
        </p:spPr>
        <p:txBody>
          <a:bodyPr wrap="square">
            <a:spAutoFit/>
          </a:bodyPr>
          <a:lstStyle/>
          <a:p>
            <a:pPr marL="457200" lvl="1" indent="-457200" algn="ctr">
              <a:spcAft>
                <a:spcPts val="600"/>
              </a:spcAft>
              <a:defRPr/>
            </a:pPr>
            <a:r>
              <a:rPr lang="en-GB" sz="1800" dirty="0">
                <a:solidFill>
                  <a:srgbClr val="633A8E"/>
                </a:solidFill>
                <a:latin typeface="Roboto" panose="02000000000000000000" pitchFamily="2" charset="0"/>
                <a:ea typeface="Roboto" panose="02000000000000000000" pitchFamily="2" charset="0"/>
                <a:cs typeface="Roboto" panose="02000000000000000000" pitchFamily="2" charset="0"/>
              </a:rPr>
              <a:t>Have a disability or </a:t>
            </a:r>
          </a:p>
          <a:p>
            <a:pPr marL="457200" lvl="1" indent="-457200" algn="ctr">
              <a:spcAft>
                <a:spcPts val="600"/>
              </a:spcAft>
              <a:defRPr/>
            </a:pPr>
            <a:r>
              <a:rPr lang="en-GB" sz="1800" dirty="0">
                <a:solidFill>
                  <a:srgbClr val="633A8E"/>
                </a:solidFill>
                <a:latin typeface="Roboto" panose="02000000000000000000" pitchFamily="2" charset="0"/>
                <a:ea typeface="Roboto" panose="02000000000000000000" pitchFamily="2" charset="0"/>
                <a:cs typeface="Roboto" panose="02000000000000000000" pitchFamily="2" charset="0"/>
              </a:rPr>
              <a:t>learning difficulty</a:t>
            </a:r>
          </a:p>
        </p:txBody>
      </p:sp>
      <p:sp>
        <p:nvSpPr>
          <p:cNvPr id="11" name="TextBox 10">
            <a:extLst>
              <a:ext uri="{FF2B5EF4-FFF2-40B4-BE49-F238E27FC236}">
                <a16:creationId xmlns:a16="http://schemas.microsoft.com/office/drawing/2014/main" id="{2F3198A9-64CB-063A-F9EE-19C7A7B4E48B}"/>
              </a:ext>
            </a:extLst>
          </p:cNvPr>
          <p:cNvSpPr txBox="1"/>
          <p:nvPr/>
        </p:nvSpPr>
        <p:spPr>
          <a:xfrm>
            <a:off x="1058792" y="5312870"/>
            <a:ext cx="4025245" cy="646331"/>
          </a:xfrm>
          <a:prstGeom prst="rect">
            <a:avLst/>
          </a:prstGeom>
          <a:noFill/>
        </p:spPr>
        <p:txBody>
          <a:bodyPr wrap="square">
            <a:spAutoFit/>
          </a:bodyPr>
          <a:lstStyle/>
          <a:p>
            <a:pPr marL="457200" lvl="1" indent="-457200" algn="ctr">
              <a:spcAft>
                <a:spcPts val="600"/>
              </a:spcAft>
              <a:defRPr/>
            </a:pPr>
            <a:r>
              <a:rPr lang="en-GB" sz="1800" dirty="0">
                <a:solidFill>
                  <a:srgbClr val="633A8E"/>
                </a:solidFill>
                <a:latin typeface="Roboto" panose="02000000000000000000" pitchFamily="2" charset="0"/>
                <a:ea typeface="Roboto" panose="02000000000000000000" pitchFamily="2" charset="0"/>
                <a:cs typeface="Roboto" panose="02000000000000000000" pitchFamily="2" charset="0"/>
              </a:rPr>
              <a:t>Are the first in your family to be thinking about University</a:t>
            </a:r>
          </a:p>
        </p:txBody>
      </p:sp>
      <p:sp>
        <p:nvSpPr>
          <p:cNvPr id="12" name="TextBox 11">
            <a:extLst>
              <a:ext uri="{FF2B5EF4-FFF2-40B4-BE49-F238E27FC236}">
                <a16:creationId xmlns:a16="http://schemas.microsoft.com/office/drawing/2014/main" id="{840EBFF1-85B9-C5B3-164F-D522A2FFC6D9}"/>
              </a:ext>
            </a:extLst>
          </p:cNvPr>
          <p:cNvSpPr txBox="1"/>
          <p:nvPr/>
        </p:nvSpPr>
        <p:spPr>
          <a:xfrm>
            <a:off x="941948" y="4311214"/>
            <a:ext cx="4382062" cy="723275"/>
          </a:xfrm>
          <a:prstGeom prst="rect">
            <a:avLst/>
          </a:prstGeom>
          <a:noFill/>
        </p:spPr>
        <p:txBody>
          <a:bodyPr wrap="square">
            <a:spAutoFit/>
          </a:bodyPr>
          <a:lstStyle/>
          <a:p>
            <a:pPr marL="457200" lvl="1" indent="-457200" algn="ctr">
              <a:spcAft>
                <a:spcPts val="600"/>
              </a:spcAft>
              <a:defRPr/>
            </a:pPr>
            <a:r>
              <a:rPr lang="en-GB" dirty="0">
                <a:solidFill>
                  <a:srgbClr val="633A8E"/>
                </a:solidFill>
                <a:latin typeface="Roboto" panose="02000000000000000000" pitchFamily="2" charset="0"/>
                <a:ea typeface="Roboto" panose="02000000000000000000" pitchFamily="2" charset="0"/>
                <a:cs typeface="Roboto" panose="02000000000000000000" pitchFamily="2" charset="0"/>
              </a:rPr>
              <a:t>Live in an area where </a:t>
            </a:r>
          </a:p>
          <a:p>
            <a:pPr marL="457200" lvl="1" indent="-457200" algn="ctr">
              <a:spcAft>
                <a:spcPts val="600"/>
              </a:spcAft>
              <a:defRPr/>
            </a:pPr>
            <a:r>
              <a:rPr lang="en-GB" dirty="0">
                <a:solidFill>
                  <a:srgbClr val="633A8E"/>
                </a:solidFill>
                <a:latin typeface="Roboto" panose="02000000000000000000" pitchFamily="2" charset="0"/>
                <a:ea typeface="Roboto" panose="02000000000000000000" pitchFamily="2" charset="0"/>
                <a:cs typeface="Roboto" panose="02000000000000000000" pitchFamily="2" charset="0"/>
              </a:rPr>
              <a:t>not many people go to university</a:t>
            </a:r>
          </a:p>
        </p:txBody>
      </p:sp>
      <p:sp>
        <p:nvSpPr>
          <p:cNvPr id="14" name="TextBox 13">
            <a:extLst>
              <a:ext uri="{FF2B5EF4-FFF2-40B4-BE49-F238E27FC236}">
                <a16:creationId xmlns:a16="http://schemas.microsoft.com/office/drawing/2014/main" id="{6D2B6390-080E-7746-964B-C1EF7C5C07E7}"/>
              </a:ext>
            </a:extLst>
          </p:cNvPr>
          <p:cNvSpPr txBox="1"/>
          <p:nvPr/>
        </p:nvSpPr>
        <p:spPr>
          <a:xfrm>
            <a:off x="1037897" y="3272434"/>
            <a:ext cx="4067033" cy="723275"/>
          </a:xfrm>
          <a:prstGeom prst="rect">
            <a:avLst/>
          </a:prstGeom>
          <a:noFill/>
        </p:spPr>
        <p:txBody>
          <a:bodyPr wrap="square">
            <a:spAutoFit/>
          </a:bodyPr>
          <a:lstStyle/>
          <a:p>
            <a:pPr marL="457200" lvl="1" indent="-457200" algn="ctr">
              <a:spcAft>
                <a:spcPts val="600"/>
              </a:spcAft>
              <a:defRPr/>
            </a:pPr>
            <a:r>
              <a:rPr lang="en-GB" dirty="0">
                <a:solidFill>
                  <a:srgbClr val="633A8E"/>
                </a:solidFill>
                <a:latin typeface="Roboto" panose="02000000000000000000" pitchFamily="2" charset="0"/>
                <a:ea typeface="Roboto" panose="02000000000000000000" pitchFamily="2" charset="0"/>
                <a:cs typeface="Roboto" panose="02000000000000000000" pitchFamily="2" charset="0"/>
              </a:rPr>
              <a:t>Feel that “University is not </a:t>
            </a:r>
          </a:p>
          <a:p>
            <a:pPr marL="457200" lvl="1" indent="-457200" algn="ctr">
              <a:spcAft>
                <a:spcPts val="600"/>
              </a:spcAft>
              <a:defRPr/>
            </a:pPr>
            <a:r>
              <a:rPr lang="en-GB" dirty="0">
                <a:solidFill>
                  <a:srgbClr val="633A8E"/>
                </a:solidFill>
                <a:latin typeface="Roboto" panose="02000000000000000000" pitchFamily="2" charset="0"/>
                <a:ea typeface="Roboto" panose="02000000000000000000" pitchFamily="2" charset="0"/>
                <a:cs typeface="Roboto" panose="02000000000000000000" pitchFamily="2" charset="0"/>
              </a:rPr>
              <a:t>for people like me”</a:t>
            </a:r>
          </a:p>
        </p:txBody>
      </p:sp>
      <p:sp>
        <p:nvSpPr>
          <p:cNvPr id="17" name="Rectangle: Rounded Corners 16">
            <a:extLst>
              <a:ext uri="{FF2B5EF4-FFF2-40B4-BE49-F238E27FC236}">
                <a16:creationId xmlns:a16="http://schemas.microsoft.com/office/drawing/2014/main" id="{09FFE551-4937-EEF1-13B1-BDFFB9450C1F}"/>
              </a:ext>
            </a:extLst>
          </p:cNvPr>
          <p:cNvSpPr/>
          <p:nvPr/>
        </p:nvSpPr>
        <p:spPr>
          <a:xfrm>
            <a:off x="5324010" y="463260"/>
            <a:ext cx="6095860" cy="1702657"/>
          </a:xfrm>
          <a:prstGeom prst="roundRect">
            <a:avLst/>
          </a:prstGeom>
          <a:solidFill>
            <a:srgbClr val="E6007E"/>
          </a:solidFill>
          <a:ln>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8" name="Picture 2">
            <a:extLst>
              <a:ext uri="{FF2B5EF4-FFF2-40B4-BE49-F238E27FC236}">
                <a16:creationId xmlns:a16="http://schemas.microsoft.com/office/drawing/2014/main" id="{08959D77-97A9-764F-CF7F-EE382E972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3691" y="1476812"/>
            <a:ext cx="1056262" cy="10562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
            <a:extLst>
              <a:ext uri="{FF2B5EF4-FFF2-40B4-BE49-F238E27FC236}">
                <a16:creationId xmlns:a16="http://schemas.microsoft.com/office/drawing/2014/main" id="{4D458D9A-7C03-D176-93FE-4452011566C7}"/>
              </a:ext>
            </a:extLst>
          </p:cNvPr>
          <p:cNvSpPr txBox="1"/>
          <p:nvPr/>
        </p:nvSpPr>
        <p:spPr>
          <a:xfrm>
            <a:off x="5561754" y="729812"/>
            <a:ext cx="5355694" cy="116955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spcBef>
                <a:spcPts val="1200"/>
              </a:spcBef>
              <a:spcAft>
                <a:spcPts val="0"/>
              </a:spcAft>
              <a:buClrTx/>
              <a:buSzPct val="100000"/>
              <a:tabLst/>
              <a:defRPr/>
            </a:pPr>
            <a:r>
              <a:rPr lang="en-GB" sz="2000" kern="0" dirty="0" err="1">
                <a:solidFill>
                  <a:schemeClr val="bg1"/>
                </a:solidFill>
                <a:latin typeface="Roboto" panose="02000000000000000000" pitchFamily="2" charset="0"/>
                <a:ea typeface="Roboto" panose="02000000000000000000" pitchFamily="2" charset="0"/>
                <a:cs typeface="Arial" panose="020B0604020202020204" pitchFamily="34" charset="0"/>
              </a:rPr>
              <a:t>UniFest</a:t>
            </a: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 is for Year 10 students who want to find out more about university.</a:t>
            </a:r>
          </a:p>
          <a:p>
            <a:pPr marR="0" lvl="0" algn="ctr" defTabSz="914400" rtl="0" eaLnBrk="1" fontAlgn="auto" latinLnBrk="0" hangingPunct="1">
              <a:spcBef>
                <a:spcPts val="1200"/>
              </a:spcBef>
              <a:spcAft>
                <a:spcPts val="0"/>
              </a:spcAft>
              <a:buClrTx/>
              <a:buSzPct val="100000"/>
              <a:tabLst/>
              <a:defRPr/>
            </a:pPr>
            <a:r>
              <a:rPr lang="en-GB" sz="2000" kern="0" dirty="0">
                <a:solidFill>
                  <a:schemeClr val="bg1"/>
                </a:solidFill>
                <a:latin typeface="Roboto" panose="02000000000000000000" pitchFamily="2" charset="0"/>
                <a:ea typeface="Roboto" panose="02000000000000000000" pitchFamily="2" charset="0"/>
                <a:cs typeface="Arial" panose="020B0604020202020204" pitchFamily="34" charset="0"/>
              </a:rPr>
              <a:t>We especially want to hear from pupils who…</a:t>
            </a:r>
            <a:endParaRPr kumimoji="0" lang="en-GB" sz="2000" b="0"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82632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07f7b137-0b42-4d71-bf0c-5ec3914ce3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9f88174-ca30-4330-9a02-f95f49fb1025" xsi:nil="true"/>
    <lcf76f155ced4ddcb4097134ff3c332f xmlns="c0a30c49-4ad7-45e9-9cf5-02171dd76734">
      <Terms xmlns="http://schemas.microsoft.com/office/infopath/2007/PartnerControls"/>
    </lcf76f155ced4ddcb4097134ff3c332f>
    <SharedWithUsers xmlns="39f88174-ca30-4330-9a02-f95f49fb1025">
      <UserInfo>
        <DisplayName>Molly Smout</DisplayName>
        <AccountId>189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84D97EEC91F4478A610D758B5B98CB" ma:contentTypeVersion="18" ma:contentTypeDescription="Create a new document." ma:contentTypeScope="" ma:versionID="139b365975aeae0d9eab5d82bfd92929">
  <xsd:schema xmlns:xsd="http://www.w3.org/2001/XMLSchema" xmlns:xs="http://www.w3.org/2001/XMLSchema" xmlns:p="http://schemas.microsoft.com/office/2006/metadata/properties" xmlns:ns2="c0a30c49-4ad7-45e9-9cf5-02171dd76734" xmlns:ns3="39f88174-ca30-4330-9a02-f95f49fb1025" targetNamespace="http://schemas.microsoft.com/office/2006/metadata/properties" ma:root="true" ma:fieldsID="0a575e81c590137057d4f3b6c2049943" ns2:_="" ns3:_="">
    <xsd:import namespace="c0a30c49-4ad7-45e9-9cf5-02171dd76734"/>
    <xsd:import namespace="39f88174-ca30-4330-9a02-f95f49fb10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a30c49-4ad7-45e9-9cf5-02171dd76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4959c87-d6f1-45b1-8c03-cbd9c61d0a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f88174-ca30-4330-9a02-f95f49fb10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d13b7a-661f-4a51-9651-be5322632c14}" ma:internalName="TaxCatchAll" ma:showField="CatchAllData" ma:web="39f88174-ca30-4330-9a02-f95f49fb10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22D6DD-3150-443F-97C6-27419A251AAC}">
  <ds:schemaRefs>
    <ds:schemaRef ds:uri="http://schemas.microsoft.com/sharepoint/v3/contenttype/forms"/>
  </ds:schemaRefs>
</ds:datastoreItem>
</file>

<file path=customXml/itemProps2.xml><?xml version="1.0" encoding="utf-8"?>
<ds:datastoreItem xmlns:ds="http://schemas.openxmlformats.org/officeDocument/2006/customXml" ds:itemID="{17ECBC45-3507-4B09-AD6E-91C4E7EC20D2}">
  <ds:schemaRefs>
    <ds:schemaRef ds:uri="39f88174-ca30-4330-9a02-f95f49fb1025"/>
    <ds:schemaRef ds:uri="c0a30c49-4ad7-45e9-9cf5-02171dd767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404918-E630-4439-BE45-1F3D85DFF6DF}">
  <ds:schemaRefs>
    <ds:schemaRef ds:uri="39f88174-ca30-4330-9a02-f95f49fb1025"/>
    <ds:schemaRef ds:uri="c0a30c49-4ad7-45e9-9cf5-02171dd767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1472</TotalTime>
  <Words>2164</Words>
  <Application>Microsoft Office PowerPoint</Application>
  <PresentationFormat>Widescreen</PresentationFormat>
  <Paragraphs>202</Paragraphs>
  <Slides>22</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Roboto</vt:lpstr>
      <vt:lpstr>Verdana Pro Black</vt:lpstr>
      <vt:lpstr>Calibri</vt:lpstr>
      <vt:lpstr>Visby Round CF Bold</vt:lpstr>
      <vt:lpstr>Arial</vt:lpstr>
      <vt:lpstr>Visby Round CF</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Humphry</dc:creator>
  <cp:lastModifiedBy>Eve McGlynn (Outreach Uni Connect)</cp:lastModifiedBy>
  <cp:revision>9</cp:revision>
  <dcterms:created xsi:type="dcterms:W3CDTF">2023-01-09T15:31:13Z</dcterms:created>
  <dcterms:modified xsi:type="dcterms:W3CDTF">2025-11-26T14:31:04Z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0x010100B684D97EEC91F4478A610D758B5B98CB</vt:lpwstr>
  </property>
  <property fmtid="{D5CDD505-2E9C-101B-9397-08002B2CF9AE}" pid="3" name="MediaServiceImageTags">
    <vt:lpwstr/>
  </property>
</Properties>
</file>